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2" r:id="rId5"/>
    <p:sldId id="263" r:id="rId6"/>
    <p:sldId id="259" r:id="rId7"/>
    <p:sldId id="264" r:id="rId8"/>
    <p:sldId id="260" r:id="rId9"/>
    <p:sldId id="261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Z&#268;U\FPE\Magistr\2.LS\Olympi&#225;da%20techniky\Namerene%20hodnoty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Z&#268;U\FPE\Magistr\2.LS\Olympi&#225;da%20techniky\Namerene%20hodno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1"/>
  <c:chart>
    <c:title>
      <c:tx>
        <c:rich>
          <a:bodyPr/>
          <a:lstStyle/>
          <a:p>
            <a:pPr>
              <a:defRPr/>
            </a:pPr>
            <a:r>
              <a:rPr lang="cs-CZ"/>
              <a:t>Obsah CO ve</a:t>
            </a:r>
            <a:r>
              <a:rPr lang="cs-CZ" baseline="0"/>
              <a:t> spalinách</a:t>
            </a:r>
            <a:endParaRPr lang="en-US"/>
          </a:p>
        </c:rich>
      </c:tx>
      <c:layout/>
      <c:overlay val="1"/>
    </c:title>
    <c:view3D>
      <c:rAngAx val="1"/>
    </c:view3D>
    <c:plotArea>
      <c:layout>
        <c:manualLayout>
          <c:layoutTarget val="inner"/>
          <c:xMode val="edge"/>
          <c:yMode val="edge"/>
          <c:x val="0.10380362358273892"/>
          <c:y val="9.6181820448826005E-2"/>
          <c:w val="0.72242555555555565"/>
          <c:h val="0.80777818877789576"/>
        </c:manualLayout>
      </c:layout>
      <c:bar3DChart>
        <c:barDir val="col"/>
        <c:grouping val="clustered"/>
        <c:ser>
          <c:idx val="0"/>
          <c:order val="0"/>
          <c:tx>
            <c:strRef>
              <c:f>List1!$B$3</c:f>
              <c:strCache>
                <c:ptCount val="1"/>
                <c:pt idx="0">
                  <c:v>CO [ppm]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val>
            <c:numRef>
              <c:f>List1!$C$3:$G$3</c:f>
              <c:numCache>
                <c:formatCode>General</c:formatCode>
                <c:ptCount val="5"/>
                <c:pt idx="0">
                  <c:v>1568</c:v>
                </c:pt>
                <c:pt idx="1">
                  <c:v>1090</c:v>
                </c:pt>
                <c:pt idx="2">
                  <c:v>1012</c:v>
                </c:pt>
                <c:pt idx="3">
                  <c:v>870</c:v>
                </c:pt>
                <c:pt idx="4">
                  <c:v>6477</c:v>
                </c:pt>
              </c:numCache>
            </c:numRef>
          </c:val>
        </c:ser>
        <c:dLbls>
          <c:showVal val="1"/>
        </c:dLbls>
        <c:gapWidth val="300"/>
        <c:shape val="box"/>
        <c:axId val="41186432"/>
        <c:axId val="41206912"/>
        <c:axId val="0"/>
      </c:bar3DChart>
      <c:catAx>
        <c:axId val="411864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Číslo vzorku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77149595856678954"/>
              <c:y val="0.91664415401975463"/>
            </c:manualLayout>
          </c:layout>
        </c:title>
        <c:majorTickMark val="none"/>
        <c:tickLblPos val="nextTo"/>
        <c:crossAx val="41206912"/>
        <c:crosses val="autoZero"/>
        <c:auto val="1"/>
        <c:lblAlgn val="ctr"/>
        <c:lblOffset val="100"/>
      </c:catAx>
      <c:valAx>
        <c:axId val="412069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CO</a:t>
                </a:r>
                <a:r>
                  <a:rPr lang="cs-CZ" baseline="0"/>
                  <a:t> </a:t>
                </a:r>
                <a:r>
                  <a:rPr lang="en-US" baseline="0"/>
                  <a:t>[ppm]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1.0848492081737892E-2"/>
              <c:y val="0.10045887758503023"/>
            </c:manualLayout>
          </c:layout>
        </c:title>
        <c:numFmt formatCode="General" sourceLinked="1"/>
        <c:tickLblPos val="nextTo"/>
        <c:crossAx val="41186432"/>
        <c:crosses val="autoZero"/>
        <c:crossBetween val="between"/>
      </c:valAx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title>
      <c:tx>
        <c:rich>
          <a:bodyPr/>
          <a:lstStyle/>
          <a:p>
            <a:pPr>
              <a:defRPr/>
            </a:pPr>
            <a:r>
              <a:rPr lang="cs-CZ"/>
              <a:t>Obsah </a:t>
            </a:r>
            <a:r>
              <a:rPr lang="en-US"/>
              <a:t>SO2</a:t>
            </a:r>
            <a:r>
              <a:rPr lang="cs-CZ"/>
              <a:t> ve spalinách</a:t>
            </a:r>
            <a:endParaRPr lang="en-US"/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7.5804162963391569E-2"/>
          <c:y val="0.1365600119391146"/>
          <c:w val="0.72980333002085063"/>
          <c:h val="0.7580254258164959"/>
        </c:manualLayout>
      </c:layout>
      <c:bar3DChart>
        <c:barDir val="col"/>
        <c:grouping val="clustered"/>
        <c:ser>
          <c:idx val="0"/>
          <c:order val="0"/>
          <c:tx>
            <c:strRef>
              <c:f>'[Namerene hodnoty.xlsx]List1'!$B$4</c:f>
              <c:strCache>
                <c:ptCount val="1"/>
                <c:pt idx="0">
                  <c:v>SO2 [ppm]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dLbls>
            <c:dLbl>
              <c:idx val="0"/>
              <c:layout>
                <c:manualLayout>
                  <c:x val="0"/>
                  <c:y val="-4.7037037037037099E-3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7.0555555555555545E-3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7.0555555555555545E-3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7.0555555555555545E-3"/>
                </c:manualLayout>
              </c:layout>
              <c:showVal val="1"/>
            </c:dLbl>
            <c:dLbl>
              <c:idx val="4"/>
              <c:layout>
                <c:manualLayout>
                  <c:x val="1.7638888888888895E-3"/>
                  <c:y val="-9.4074074074074147E-3"/>
                </c:manualLayout>
              </c:layout>
              <c:showVal val="1"/>
            </c:dLbl>
            <c:showVal val="1"/>
          </c:dLbls>
          <c:val>
            <c:numRef>
              <c:f>'[Namerene hodnoty.xlsx]List1'!$C$4:$G$4</c:f>
              <c:numCache>
                <c:formatCode>General</c:formatCode>
                <c:ptCount val="5"/>
                <c:pt idx="0">
                  <c:v>9</c:v>
                </c:pt>
                <c:pt idx="1">
                  <c:v>4</c:v>
                </c:pt>
                <c:pt idx="2">
                  <c:v>7</c:v>
                </c:pt>
                <c:pt idx="3">
                  <c:v>6</c:v>
                </c:pt>
                <c:pt idx="4">
                  <c:v>305</c:v>
                </c:pt>
              </c:numCache>
            </c:numRef>
          </c:val>
        </c:ser>
        <c:dLbls>
          <c:showVal val="1"/>
        </c:dLbls>
        <c:shape val="box"/>
        <c:axId val="72505216"/>
        <c:axId val="73541120"/>
        <c:axId val="0"/>
      </c:bar3DChart>
      <c:catAx>
        <c:axId val="725052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Číslo vzorku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69455044987643744"/>
              <c:y val="0.92851582903760266"/>
            </c:manualLayout>
          </c:layout>
        </c:title>
        <c:tickLblPos val="nextTo"/>
        <c:crossAx val="73541120"/>
        <c:crosses val="autoZero"/>
        <c:auto val="1"/>
        <c:lblAlgn val="ctr"/>
        <c:lblOffset val="100"/>
      </c:catAx>
      <c:valAx>
        <c:axId val="7354112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cs-CZ"/>
                  <a:t>SO2 </a:t>
                </a:r>
                <a:r>
                  <a:rPr lang="en-US"/>
                  <a:t>[ppm]</a:t>
                </a:r>
              </a:p>
            </c:rich>
          </c:tx>
          <c:layout>
            <c:manualLayout>
              <c:xMode val="edge"/>
              <c:yMode val="edge"/>
              <c:x val="1.9001922226849688E-3"/>
              <c:y val="0.16434068590622289"/>
            </c:manualLayout>
          </c:layout>
        </c:title>
        <c:numFmt formatCode="General" sourceLinked="1"/>
        <c:tickLblPos val="nextTo"/>
        <c:crossAx val="72505216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0.82245</cdr:x>
      <cdr:y>0.29485</cdr:y>
    </cdr:from>
    <cdr:to>
      <cdr:x>1</cdr:x>
      <cdr:y>0.62857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5981521" y="1486209"/>
          <a:ext cx="1291287" cy="1682143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000" dirty="0"/>
            <a:t>1.</a:t>
          </a:r>
          <a:r>
            <a:rPr lang="cs-CZ" sz="1000" baseline="0" dirty="0"/>
            <a:t> Pouze papír 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2. Karton + piliny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3. Pouze</a:t>
          </a:r>
          <a:r>
            <a:rPr lang="cs-CZ" sz="1000" baseline="0" dirty="0"/>
            <a:t> karton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4.Dřevo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5. Lakované dřevo</a:t>
          </a:r>
          <a:endParaRPr lang="en-US" sz="1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0.80641</cdr:x>
      <cdr:y>0.29688</cdr:y>
    </cdr:from>
    <cdr:to>
      <cdr:x>1</cdr:x>
      <cdr:y>0.64179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5748729" y="1432308"/>
          <a:ext cx="1380063" cy="1664036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000" dirty="0"/>
            <a:t>1.</a:t>
          </a:r>
          <a:r>
            <a:rPr lang="cs-CZ" sz="1000" baseline="0" dirty="0"/>
            <a:t> Pouze papír 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2. Karton + piliny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3. Pouze</a:t>
          </a:r>
          <a:r>
            <a:rPr lang="cs-CZ" sz="1000" baseline="0" dirty="0"/>
            <a:t> karton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4.Dřevo</a:t>
          </a:r>
        </a:p>
        <a:p xmlns:a="http://schemas.openxmlformats.org/drawingml/2006/main">
          <a:endParaRPr lang="cs-CZ" sz="1000" dirty="0"/>
        </a:p>
        <a:p xmlns:a="http://schemas.openxmlformats.org/drawingml/2006/main">
          <a:r>
            <a:rPr lang="cs-CZ" sz="1000" dirty="0"/>
            <a:t>5. Lakované dřevo</a:t>
          </a:r>
          <a:endParaRPr lang="en-US" sz="1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EF847-6D72-4CD3-8980-3E36FF7F1AA2}" type="datetimeFigureOut">
              <a:rPr lang="en-US" smtClean="0"/>
              <a:t>5/23/2011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C842C-29EE-4B3A-83D7-06DE3E8EDE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7A304F-3107-4A33-8944-D188F2D71733}" type="datetime1">
              <a:rPr lang="en-US" smtClean="0"/>
              <a:t>5/23/2011</a:t>
            </a:fld>
            <a:endParaRPr lang="en-US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CA1548-4958-45F8-A57D-5D24CED8E41E}" type="datetime1">
              <a:rPr lang="en-US" smtClean="0"/>
              <a:t>5/23/2011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244C60-690A-49ED-9AAE-F536C7F3AE3A}" type="datetime1">
              <a:rPr lang="en-US" smtClean="0"/>
              <a:t>5/23/2011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A9BC43-C436-49B7-B22D-5E69F9397971}" type="datetime1">
              <a:rPr lang="en-US" smtClean="0"/>
              <a:t>5/23/2011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86B13D-6BB4-4008-9112-177D3775345B}" type="datetime1">
              <a:rPr lang="en-US" smtClean="0"/>
              <a:t>5/23/2011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6E80-09F8-4801-868E-9301465321E4}" type="datetime1">
              <a:rPr lang="en-US" smtClean="0"/>
              <a:t>5/23/2011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D0F11F-7C06-4995-B34B-DD7F0E4DB702}" type="datetime1">
              <a:rPr lang="en-US" smtClean="0"/>
              <a:t>5/23/2011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88B409-CF86-4D35-8977-CDF88AC67012}" type="datetime1">
              <a:rPr lang="en-US" smtClean="0"/>
              <a:t>5/23/2011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BC2C29-3607-455E-B935-F79F6603C0A1}" type="datetime1">
              <a:rPr lang="en-US" smtClean="0"/>
              <a:t>5/23/2011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43E66B2-8C5F-470C-9CE2-A8D09277D4D0}" type="datetime1">
              <a:rPr lang="en-US" smtClean="0"/>
              <a:t>5/23/2011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A88B77-BCB8-4F17-9BB0-CBF2C4E24104}" type="datetime1">
              <a:rPr lang="en-US" smtClean="0"/>
              <a:t>5/23/2011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B20693-94A2-4B4C-9EB5-25CDC548A793}" type="datetime1">
              <a:rPr lang="en-US" smtClean="0"/>
              <a:t>5/23/2011</a:t>
            </a:fld>
            <a:endParaRPr lang="en-US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43110DD-94F5-424C-A634-0C94144719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papirovebrikety.wz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Výroba briket ze starého papíru </a:t>
            </a:r>
            <a:r>
              <a:rPr lang="cs-CZ" sz="3600" dirty="0" smtClean="0"/>
              <a:t> Výukový </a:t>
            </a:r>
            <a:r>
              <a:rPr lang="cs-CZ" sz="3600" dirty="0" smtClean="0"/>
              <a:t>program</a:t>
            </a:r>
            <a:endParaRPr lang="en-US" sz="3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772400" cy="1199704"/>
          </a:xfrm>
        </p:spPr>
        <p:txBody>
          <a:bodyPr/>
          <a:lstStyle/>
          <a:p>
            <a:r>
              <a:rPr lang="cs-CZ" dirty="0" smtClean="0"/>
              <a:t>Aleš Křivánek</a:t>
            </a:r>
          </a:p>
          <a:p>
            <a:r>
              <a:rPr lang="cs-CZ" dirty="0" smtClean="0"/>
              <a:t>2011</a:t>
            </a:r>
            <a:endParaRPr lang="en-US" dirty="0"/>
          </a:p>
        </p:txBody>
      </p:sp>
      <p:pic>
        <p:nvPicPr>
          <p:cNvPr id="1026" name="Picture 2" descr="D:\ZČU\FPE\Magistr\2.LS\Olympiáda techniky\loga\zcu(2)c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2379220" cy="1512168"/>
          </a:xfrm>
          <a:prstGeom prst="rect">
            <a:avLst/>
          </a:prstGeom>
          <a:noFill/>
        </p:spPr>
      </p:pic>
      <p:pic>
        <p:nvPicPr>
          <p:cNvPr id="1027" name="Picture 3" descr="D:\ZČU\FPE\Magistr\2.LS\Olympiáda techniky\loga\OT20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6234" y="260648"/>
            <a:ext cx="1444198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10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Měření emisí</a:t>
            </a:r>
            <a:endParaRPr lang="en-US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/>
        </p:nvGraphicFramePr>
        <p:xfrm>
          <a:off x="755576" y="2492896"/>
          <a:ext cx="6192689" cy="2952326"/>
        </p:xfrm>
        <a:graphic>
          <a:graphicData uri="http://schemas.openxmlformats.org/drawingml/2006/table">
            <a:tbl>
              <a:tblPr/>
              <a:tblGrid>
                <a:gridCol w="1303724"/>
                <a:gridCol w="977793"/>
                <a:gridCol w="977793"/>
                <a:gridCol w="977793"/>
                <a:gridCol w="977793"/>
                <a:gridCol w="977793"/>
              </a:tblGrid>
              <a:tr h="476915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Číslo vzorku</a:t>
                      </a:r>
                      <a:endParaRPr lang="cs-CZ" sz="11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 [ppm]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</a:t>
                      </a:r>
                      <a:r>
                        <a:rPr lang="en-US" sz="1100" b="1" i="0" u="none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[ppm]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20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NOx [ppm]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04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</a:t>
                      </a:r>
                      <a:r>
                        <a:rPr lang="en-US" sz="1100" b="1" i="0" u="none" strike="noStrike" baseline="-250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9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Účinnost 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Zástupný symbol pro obsah 1"/>
          <p:cNvSpPr>
            <a:spLocks noGrp="1"/>
          </p:cNvSpPr>
          <p:nvPr>
            <p:ph idx="1"/>
          </p:nvPr>
        </p:nvSpPr>
        <p:spPr>
          <a:xfrm>
            <a:off x="467544" y="1268760"/>
            <a:ext cx="7859216" cy="1008112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A</a:t>
            </a:r>
            <a:r>
              <a:rPr lang="cs-CZ" dirty="0" smtClean="0"/>
              <a:t>nalyzátor byl </a:t>
            </a:r>
            <a:r>
              <a:rPr lang="cs-CZ" dirty="0" smtClean="0"/>
              <a:t>schopen měřit obsah oxidů dusíku, CO, CO2 NO a </a:t>
            </a:r>
            <a:r>
              <a:rPr lang="cs-CZ" dirty="0" smtClean="0"/>
              <a:t>SO2</a:t>
            </a:r>
          </a:p>
          <a:p>
            <a:r>
              <a:rPr lang="cs-CZ" dirty="0" smtClean="0"/>
              <a:t>Měřili jsme 5 vzorků</a:t>
            </a:r>
          </a:p>
          <a:p>
            <a:pPr lvl="1"/>
            <a:endParaRPr lang="cs-CZ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11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Měření emisí</a:t>
            </a:r>
            <a:endParaRPr lang="en-US" dirty="0"/>
          </a:p>
        </p:txBody>
      </p:sp>
      <p:graphicFrame>
        <p:nvGraphicFramePr>
          <p:cNvPr id="6" name="Graf 5"/>
          <p:cNvGraphicFramePr>
            <a:graphicFrameLocks/>
          </p:cNvGraphicFramePr>
          <p:nvPr/>
        </p:nvGraphicFramePr>
        <p:xfrm>
          <a:off x="1187624" y="1268760"/>
          <a:ext cx="727280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12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Měření emisí</a:t>
            </a:r>
            <a:endParaRPr lang="en-US" dirty="0"/>
          </a:p>
        </p:txBody>
      </p:sp>
      <p:graphicFrame>
        <p:nvGraphicFramePr>
          <p:cNvPr id="5" name="Graf 4"/>
          <p:cNvGraphicFramePr/>
          <p:nvPr/>
        </p:nvGraphicFramePr>
        <p:xfrm>
          <a:off x="1115616" y="1196752"/>
          <a:ext cx="712879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155584"/>
          </a:xfrm>
        </p:spPr>
        <p:txBody>
          <a:bodyPr/>
          <a:lstStyle/>
          <a:p>
            <a:r>
              <a:rPr lang="cs-CZ" dirty="0" smtClean="0"/>
              <a:t>Měřila se doba uvaření 500 ml vody a doba hoření</a:t>
            </a:r>
            <a:endParaRPr lang="en-US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13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Pokus</a:t>
            </a:r>
            <a:endParaRPr lang="en-US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467544" y="2924944"/>
          <a:ext cx="3744417" cy="1440160"/>
        </p:xfrm>
        <a:graphic>
          <a:graphicData uri="http://schemas.openxmlformats.org/drawingml/2006/table">
            <a:tbl>
              <a:tblPr/>
              <a:tblGrid>
                <a:gridCol w="817860"/>
                <a:gridCol w="975519"/>
                <a:gridCol w="975519"/>
                <a:gridCol w="975519"/>
              </a:tblGrid>
              <a:tr h="482966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cs-CZ" sz="11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cs-CZ" sz="11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cs-CZ" sz="11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cs-CZ" sz="1100" b="1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28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Doba hoření</a:t>
                      </a:r>
                      <a:endParaRPr lang="cs-CZ" sz="11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42 min</a:t>
                      </a:r>
                      <a:endParaRPr lang="cs-CZ" sz="11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34 min</a:t>
                      </a:r>
                      <a:endParaRPr lang="cs-CZ" sz="11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22 min</a:t>
                      </a:r>
                      <a:endParaRPr lang="cs-CZ" sz="11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6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Bod varu</a:t>
                      </a:r>
                      <a:endParaRPr lang="cs-CZ" sz="1100" b="1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7 min 17 vteřin</a:t>
                      </a:r>
                      <a:endParaRPr lang="cs-CZ" sz="11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noProof="0" smtClean="0">
                          <a:solidFill>
                            <a:srgbClr val="000000"/>
                          </a:solidFill>
                          <a:latin typeface="Calibri"/>
                        </a:rPr>
                        <a:t>7 min 55 vteřin</a:t>
                      </a:r>
                      <a:endParaRPr lang="cs-CZ" sz="1100" b="0" i="0" u="none" strike="noStrike" noProof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noProof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 min 18 vteřin</a:t>
                      </a:r>
                      <a:endParaRPr lang="cs-CZ" sz="11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577" name="Picture 1" descr="D:\ZČU\FPE\Magistr\2.LS\PPV2\výukový program\plam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276872"/>
            <a:ext cx="4340523" cy="3255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3675863"/>
          </a:xfrm>
        </p:spPr>
        <p:txBody>
          <a:bodyPr>
            <a:normAutofit/>
          </a:bodyPr>
          <a:lstStyle/>
          <a:p>
            <a:r>
              <a:rPr lang="cs-CZ" dirty="0" smtClean="0"/>
              <a:t>Z briket nejlépe vychází vzorek č.2, má nejlepší účinnost (65%) a zároveň nejmenší obsah SO2 (4 </a:t>
            </a:r>
            <a:r>
              <a:rPr lang="cs-CZ" dirty="0" err="1" smtClean="0"/>
              <a:t>ppm</a:t>
            </a:r>
            <a:r>
              <a:rPr lang="cs-CZ" dirty="0" smtClean="0"/>
              <a:t>), obsah CO je na dobré úrovni </a:t>
            </a:r>
          </a:p>
          <a:p>
            <a:r>
              <a:rPr lang="cs-CZ" dirty="0" smtClean="0"/>
              <a:t>Ze všech vzorků hořel nejdéle (42 minut)</a:t>
            </a:r>
          </a:p>
          <a:p>
            <a:endParaRPr lang="cs-CZ" dirty="0" smtClean="0"/>
          </a:p>
          <a:p>
            <a:r>
              <a:rPr lang="cs-CZ" dirty="0" smtClean="0"/>
              <a:t>Brikety s jeví se jako vhodný doplněk ke stávajícím palivům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14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Cílem bylo:</a:t>
            </a:r>
          </a:p>
          <a:p>
            <a:pPr>
              <a:buNone/>
            </a:pPr>
            <a:endParaRPr lang="cs-CZ" dirty="0" smtClean="0"/>
          </a:p>
          <a:p>
            <a:pPr lvl="1"/>
            <a:r>
              <a:rPr lang="cs-CZ" dirty="0" smtClean="0"/>
              <a:t>S</a:t>
            </a:r>
            <a:r>
              <a:rPr lang="cs-CZ" dirty="0" smtClean="0"/>
              <a:t>eznámit žáky s možnostmi ekologického vytápění</a:t>
            </a:r>
          </a:p>
          <a:p>
            <a:pPr lvl="1"/>
            <a:r>
              <a:rPr lang="cs-CZ" dirty="0" smtClean="0"/>
              <a:t>Sestrojit jednoduchý lis na papírové brikety</a:t>
            </a:r>
          </a:p>
          <a:p>
            <a:pPr lvl="1"/>
            <a:r>
              <a:rPr lang="cs-CZ" dirty="0" smtClean="0"/>
              <a:t>Vytvořit výukový program k celému postupu výroby ve formě internetových stránek</a:t>
            </a:r>
          </a:p>
          <a:p>
            <a:pPr lvl="1"/>
            <a:r>
              <a:rPr lang="cs-CZ" dirty="0" smtClean="0"/>
              <a:t>Pomocí měření ověřit funkčnost celého řešení</a:t>
            </a:r>
          </a:p>
          <a:p>
            <a:pPr lvl="1"/>
            <a:endParaRPr lang="cs-CZ" dirty="0" smtClean="0"/>
          </a:p>
          <a:p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jsem chtěl vytvořit?</a:t>
            </a:r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3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to celé vypadá?</a:t>
            </a:r>
            <a:endParaRPr lang="en-US" dirty="0"/>
          </a:p>
        </p:txBody>
      </p:sp>
      <p:pic>
        <p:nvPicPr>
          <p:cNvPr id="2051" name="Picture 3" descr="D:\ZČU\FPE\Magistr\2.LS\Olympiáda techniky\li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3890392" cy="3245111"/>
          </a:xfrm>
          <a:prstGeom prst="rect">
            <a:avLst/>
          </a:prstGeom>
          <a:noFill/>
        </p:spPr>
      </p:pic>
      <p:pic>
        <p:nvPicPr>
          <p:cNvPr id="2052" name="Picture 4" descr="D:\ZČU\FPE\Magistr\2.LS\Olympiáda techniky\l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24744"/>
            <a:ext cx="3960440" cy="5278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4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Součásti</a:t>
            </a:r>
            <a:endParaRPr lang="en-US" dirty="0"/>
          </a:p>
        </p:txBody>
      </p:sp>
      <p:pic>
        <p:nvPicPr>
          <p:cNvPr id="5" name="Picture 2" descr="D:\ZČU\FPE\Magistr\2.LS\PPV2\výukový program\ca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106279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5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Tvorba směsi</a:t>
            </a:r>
            <a:endParaRPr lang="en-US" dirty="0"/>
          </a:p>
        </p:txBody>
      </p:sp>
      <p:pic>
        <p:nvPicPr>
          <p:cNvPr id="3075" name="Picture 3" descr="D:\ZČU\FPE\Magistr\2.LS\PPV2\výukový program\sme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780928"/>
            <a:ext cx="4541938" cy="3406453"/>
          </a:xfrm>
          <a:prstGeom prst="rect">
            <a:avLst/>
          </a:prstGeom>
          <a:noFill/>
        </p:spPr>
      </p:pic>
      <p:pic>
        <p:nvPicPr>
          <p:cNvPr id="3074" name="Picture 2" descr="D:\ZČU\FPE\Magistr\2.LS\PPV2\výukový program\sm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6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Hotový produkt</a:t>
            </a:r>
            <a:endParaRPr lang="en-US" dirty="0"/>
          </a:p>
        </p:txBody>
      </p:sp>
      <p:pic>
        <p:nvPicPr>
          <p:cNvPr id="4098" name="Picture 2" descr="D:\ZČU\FPE\Magistr\2.LS\PPV2\výukový program\brike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6840760" cy="513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7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Hotový produkt</a:t>
            </a:r>
            <a:endParaRPr lang="en-US" dirty="0"/>
          </a:p>
        </p:txBody>
      </p:sp>
      <p:pic>
        <p:nvPicPr>
          <p:cNvPr id="5122" name="Picture 2" descr="D:\ZČU\FPE\Magistr\2.LS\PPV2\výukový program\bri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3936437" cy="2952328"/>
          </a:xfrm>
          <a:prstGeom prst="rect">
            <a:avLst/>
          </a:prstGeom>
          <a:noFill/>
        </p:spPr>
      </p:pic>
      <p:pic>
        <p:nvPicPr>
          <p:cNvPr id="5123" name="Picture 3" descr="D:\ZČU\FPE\Magistr\2.LS\PPV2\výukový program\brik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2027" y="2708920"/>
            <a:ext cx="3936437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8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Výukový program</a:t>
            </a:r>
            <a:endParaRPr lang="en-US" dirty="0"/>
          </a:p>
        </p:txBody>
      </p:sp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268760"/>
            <a:ext cx="579380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110DD-94F5-424C-A634-0C941447196B}" type="slidenum">
              <a:rPr lang="en-US" smtClean="0"/>
              <a:t>9</a:t>
            </a:fld>
            <a:endParaRPr lang="en-US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Měření emisí</a:t>
            </a:r>
            <a:endParaRPr lang="en-US" dirty="0"/>
          </a:p>
        </p:txBody>
      </p:sp>
      <p:pic>
        <p:nvPicPr>
          <p:cNvPr id="7170" name="Picture 2" descr="D:\ZČU\FPE\Magistr\2.LS\PPV2\výukový program\soupr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28800"/>
            <a:ext cx="5487707" cy="4115780"/>
          </a:xfrm>
          <a:prstGeom prst="rect">
            <a:avLst/>
          </a:prstGeom>
          <a:noFill/>
        </p:spPr>
      </p:pic>
      <p:pic>
        <p:nvPicPr>
          <p:cNvPr id="7171" name="Picture 3" descr="D:\ZČU\FPE\Magistr\2.LS\Olympiáda techniky\m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3615500" cy="2711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293</Words>
  <Application>Microsoft Office PowerPoint</Application>
  <PresentationFormat>Předvádění na obrazovce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Shluk</vt:lpstr>
      <vt:lpstr>Výroba briket ze starého papíru  Výukový program</vt:lpstr>
      <vt:lpstr>Co jsem chtěl vytvořit?</vt:lpstr>
      <vt:lpstr>Jak to celé vypadá?</vt:lpstr>
      <vt:lpstr>Součásti</vt:lpstr>
      <vt:lpstr>Tvorba směsi</vt:lpstr>
      <vt:lpstr>Hotový produkt</vt:lpstr>
      <vt:lpstr>Hotový produkt</vt:lpstr>
      <vt:lpstr>Výukový program</vt:lpstr>
      <vt:lpstr>Měření emisí</vt:lpstr>
      <vt:lpstr>Měření emisí</vt:lpstr>
      <vt:lpstr>Měření emisí</vt:lpstr>
      <vt:lpstr>Měření emisí</vt:lpstr>
      <vt:lpstr>Pokus</vt:lpstr>
      <vt:lpstr>Závěry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Výroba briket ze starého papíru  Výukový program</dc:title>
  <dc:creator>Aleš Křivánek</dc:creator>
  <cp:lastModifiedBy>Aleš Křivánek</cp:lastModifiedBy>
  <cp:revision>14</cp:revision>
  <dcterms:created xsi:type="dcterms:W3CDTF">2011-05-23T20:05:48Z</dcterms:created>
  <dcterms:modified xsi:type="dcterms:W3CDTF">2011-05-23T21:49:12Z</dcterms:modified>
</cp:coreProperties>
</file>