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4" r:id="rId4"/>
    <p:sldId id="285" r:id="rId5"/>
    <p:sldId id="258" r:id="rId6"/>
    <p:sldId id="259" r:id="rId7"/>
    <p:sldId id="260" r:id="rId8"/>
    <p:sldId id="261" r:id="rId9"/>
    <p:sldId id="262" r:id="rId10"/>
    <p:sldId id="281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64" r:id="rId20"/>
    <p:sldId id="283" r:id="rId21"/>
    <p:sldId id="282" r:id="rId22"/>
    <p:sldId id="279" r:id="rId23"/>
    <p:sldId id="280" r:id="rId24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6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raj\Documents\2.Mgr\Moja%20diplomov&#225;%20pr&#225;ca\Moja%20diplomov&#225;%20pr&#225;ca\grafy%20na%20test%20a%20dotazn&#237;k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raj\Documents\2.Mgr\Moja%20diplomov&#225;%20pr&#225;ca\Moja%20diplomov&#225;%20pr&#225;ca\grafy%20na%20test%20a%20dotazn&#237;k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raj\Documents\2.Mgr\Moja%20diplomov&#225;%20pr&#225;ca\Moja%20diplomov&#225;%20pr&#225;ca\grafy%20na%20test%20a%20dotazn&#237;k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raj\Documents\2.Mgr\Moja%20diplomov&#225;%20pr&#225;ca\Moja%20diplomov&#225;%20pr&#225;ca\grafy%20na%20test%20a%20dotazn&#237;k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raj\Documents\2.Mgr\Moja%20diplomov&#225;%20pr&#225;ca\Moja%20diplomov&#225;%20pr&#225;ca\grafy%20na%20test%20a%20dotazn&#237;k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raj\Documents\2.Mgr\Moja%20diplomov&#225;%20pr&#225;ca\Moja%20diplomov&#225;%20pr&#225;ca\grafy%20na%20test%20a%20dotazn&#237;k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raj\Documents\2.Mgr\Moja%20diplomov&#225;%20pr&#225;ca\Moja%20diplomov&#225;%20pr&#225;ca\grafy%20na%20test%20a%20dotazn&#237;k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raj\Documents\2.Mgr\Moja%20diplomov&#225;%20pr&#225;ca\Moja%20diplomov&#225;%20pr&#225;ca\grafy%20na%20test%20a%20dotazn&#237;k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raj\Documents\2.Mgr\Moja%20diplomov&#225;%20pr&#225;ca\Moja%20diplomov&#225;%20pr&#225;ca\grafy%20na%20test%20a%20dotazn&#237;k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raj\Documents\2.Mgr\Moja%20diplomov&#225;%20pr&#225;ca\Moja%20diplomov&#225;%20pr&#225;ca\grafy%20na%20test%20a%20dotazn&#237;k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raj\Documents\2.Mgr\Moja%20diplomov&#225;%20pr&#225;ca\Moja%20diplomov&#225;%20pr&#225;ca\grafy%20na%20test%20a%20dotazn&#237;k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raj\Documents\2.Mgr\Moja%20diplomov&#225;%20pr&#225;ca\Moja%20diplomov&#225;%20pr&#225;ca\grafy%20na%20test%20a%20dotazn&#237;k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raj\Documents\2.Mgr\Moja%20diplomov&#225;%20pr&#225;ca\Moja%20diplomov&#225;%20pr&#225;ca\grafy%20na%20test%20a%20dotazn&#237;k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raj\Documents\2.Mgr\Moja%20diplomov&#225;%20pr&#225;ca\Moja%20diplomov&#225;%20pr&#225;ca\grafy%20na%20test%20a%20dotazn&#237;k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raj\Documents\2.Mgr\Moja%20diplomov&#225;%20pr&#225;ca\Moja%20diplomov&#225;%20pr&#225;ca\grafy%20na%20test%20a%20dotazn&#237;k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uraj\Documents\2.Mgr\Moja%20diplomov&#225;%20pr&#225;ca\Moja%20diplomov&#225;%20pr&#225;ca\grafy%20na%20test%20a%20dotazn&#237;k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style val="31"/>
  <c:chart>
    <c:title>
      <c:tx>
        <c:rich>
          <a:bodyPr/>
          <a:lstStyle/>
          <a:p>
            <a:pPr>
              <a:defRPr lang="sk-SK"/>
            </a:pPr>
            <a:r>
              <a:rPr lang="sk-SK" sz="1400"/>
              <a:t>Páčilo sa Vám vyučovanie systémov CAD</a:t>
            </a:r>
            <a:r>
              <a:rPr lang="sk-SK" sz="1400" baseline="0"/>
              <a:t> </a:t>
            </a:r>
            <a:r>
              <a:rPr lang="sk-SK" sz="1400"/>
              <a:t>e-learningovou metódou? </a:t>
            </a:r>
          </a:p>
        </c:rich>
      </c:tx>
      <c:layout>
        <c:manualLayout>
          <c:xMode val="edge"/>
          <c:yMode val="edge"/>
          <c:x val="0.11837388888888928"/>
          <c:y val="2.3518518518518546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v>Denní študenti</c:v>
          </c:tx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Dotazník!$B$4:$F$4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neutrálne</c:v>
                </c:pt>
                <c:pt idx="3">
                  <c:v>nie </c:v>
                </c:pt>
                <c:pt idx="4">
                  <c:v>určite nie</c:v>
                </c:pt>
              </c:strCache>
            </c:strRef>
          </c:cat>
          <c:val>
            <c:numRef>
              <c:f>Dotazník!$B$5:$F$5</c:f>
              <c:numCache>
                <c:formatCode>0</c:formatCode>
                <c:ptCount val="5"/>
                <c:pt idx="1">
                  <c:v>66.666666666666671</c:v>
                </c:pt>
                <c:pt idx="2">
                  <c:v>33.333333333333336</c:v>
                </c:pt>
              </c:numCache>
            </c:numRef>
          </c:val>
        </c:ser>
        <c:ser>
          <c:idx val="1"/>
          <c:order val="1"/>
          <c:tx>
            <c:v>Externí študenti</c:v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Dotazník!$B$4:$F$4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neutrálne</c:v>
                </c:pt>
                <c:pt idx="3">
                  <c:v>nie </c:v>
                </c:pt>
                <c:pt idx="4">
                  <c:v>určite nie</c:v>
                </c:pt>
              </c:strCache>
            </c:strRef>
          </c:cat>
          <c:val>
            <c:numRef>
              <c:f>Dotazník!$B$6:$F$6</c:f>
              <c:numCache>
                <c:formatCode>General</c:formatCode>
                <c:ptCount val="5"/>
                <c:pt idx="0">
                  <c:v>48</c:v>
                </c:pt>
                <c:pt idx="1">
                  <c:v>52</c:v>
                </c:pt>
              </c:numCache>
            </c:numRef>
          </c:val>
        </c:ser>
        <c:dLbls>
          <c:showVal val="1"/>
        </c:dLbls>
        <c:axId val="77116544"/>
        <c:axId val="77118080"/>
      </c:barChart>
      <c:catAx>
        <c:axId val="77116544"/>
        <c:scaling>
          <c:orientation val="minMax"/>
        </c:scaling>
        <c:axPos val="b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7118080"/>
        <c:crosses val="autoZero"/>
        <c:auto val="1"/>
        <c:lblAlgn val="ctr"/>
        <c:lblOffset val="100"/>
      </c:catAx>
      <c:valAx>
        <c:axId val="77118080"/>
        <c:scaling>
          <c:orientation val="minMax"/>
          <c:max val="100"/>
        </c:scaling>
        <c:axPos val="l"/>
        <c:majorGridlines>
          <c:spPr>
            <a:ln>
              <a:solidFill>
                <a:srgbClr val="4F81BD">
                  <a:alpha val="20000"/>
                </a:srgb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sk-SK" b="0"/>
                </a:pPr>
                <a:r>
                  <a:rPr lang="sk-SK" b="0"/>
                  <a:t>Percentá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7116544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lang="sk-SK"/>
          </a:pPr>
          <a:endParaRPr lang="cs-CZ"/>
        </a:p>
      </c:txPr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baseline="0">
          <a:latin typeface="Times New Roman" pitchFamily="18" charset="0"/>
        </a:defRPr>
      </a:pPr>
      <a:endParaRPr lang="cs-CZ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style val="31"/>
  <c:chart>
    <c:title>
      <c:tx>
        <c:rich>
          <a:bodyPr/>
          <a:lstStyle/>
          <a:p>
            <a:pPr>
              <a:defRPr lang="sk-SK"/>
            </a:pPr>
            <a:r>
              <a:rPr lang="sk-SK" sz="2000" dirty="0" err="1"/>
              <a:t>E-learningová</a:t>
            </a:r>
            <a:r>
              <a:rPr lang="sk-SK" sz="2000" dirty="0"/>
              <a:t> metóda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Dotazník!$M$117</c:f>
              <c:strCache>
                <c:ptCount val="1"/>
                <c:pt idx="0">
                  <c:v>pozitívny vplyv</c:v>
                </c:pt>
              </c:strCache>
            </c:strRef>
          </c:tx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Dotazník!$L$118:$L$119</c:f>
              <c:strCache>
                <c:ptCount val="2"/>
                <c:pt idx="0">
                  <c:v>Denní študenti</c:v>
                </c:pt>
                <c:pt idx="1">
                  <c:v>Externí študenti</c:v>
                </c:pt>
              </c:strCache>
            </c:strRef>
          </c:cat>
          <c:val>
            <c:numRef>
              <c:f>Dotazník!$M$118:$M$119</c:f>
              <c:numCache>
                <c:formatCode>General</c:formatCode>
                <c:ptCount val="2"/>
                <c:pt idx="0">
                  <c:v>61</c:v>
                </c:pt>
                <c:pt idx="1">
                  <c:v>88</c:v>
                </c:pt>
              </c:numCache>
            </c:numRef>
          </c:val>
        </c:ser>
        <c:ser>
          <c:idx val="1"/>
          <c:order val="1"/>
          <c:tx>
            <c:strRef>
              <c:f>Dotazník!$N$117</c:f>
              <c:strCache>
                <c:ptCount val="1"/>
                <c:pt idx="0">
                  <c:v>úspešnosť testu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Dotazník!$L$118:$L$119</c:f>
              <c:strCache>
                <c:ptCount val="2"/>
                <c:pt idx="0">
                  <c:v>Denní študenti</c:v>
                </c:pt>
                <c:pt idx="1">
                  <c:v>Externí študenti</c:v>
                </c:pt>
              </c:strCache>
            </c:strRef>
          </c:cat>
          <c:val>
            <c:numRef>
              <c:f>Dotazník!$N$118:$N$119</c:f>
              <c:numCache>
                <c:formatCode>General</c:formatCode>
                <c:ptCount val="2"/>
                <c:pt idx="0">
                  <c:v>78</c:v>
                </c:pt>
                <c:pt idx="1">
                  <c:v>51</c:v>
                </c:pt>
              </c:numCache>
            </c:numRef>
          </c:val>
        </c:ser>
        <c:dLbls>
          <c:showVal val="1"/>
        </c:dLbls>
        <c:axId val="78653312"/>
        <c:axId val="78654848"/>
      </c:barChart>
      <c:catAx>
        <c:axId val="78653312"/>
        <c:scaling>
          <c:orientation val="minMax"/>
        </c:scaling>
        <c:axPos val="b"/>
        <c:tickLblPos val="nextTo"/>
        <c:txPr>
          <a:bodyPr/>
          <a:lstStyle/>
          <a:p>
            <a:pPr>
              <a:defRPr lang="sk-SK" sz="1100"/>
            </a:pPr>
            <a:endParaRPr lang="cs-CZ"/>
          </a:p>
        </c:txPr>
        <c:crossAx val="78654848"/>
        <c:crosses val="autoZero"/>
        <c:auto val="1"/>
        <c:lblAlgn val="ctr"/>
        <c:lblOffset val="100"/>
      </c:catAx>
      <c:valAx>
        <c:axId val="7865484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sk-SK"/>
                </a:pPr>
                <a:r>
                  <a:rPr lang="sk-SK"/>
                  <a:t>Percentá</a:t>
                </a:r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8653312"/>
        <c:crosses val="autoZero"/>
        <c:crossBetween val="between"/>
      </c:valAx>
    </c:plotArea>
    <c:legend>
      <c:legendPos val="t"/>
      <c:txPr>
        <a:bodyPr/>
        <a:lstStyle/>
        <a:p>
          <a:pPr>
            <a:defRPr lang="sk-SK" sz="1200"/>
          </a:pPr>
          <a:endParaRPr lang="cs-CZ"/>
        </a:p>
      </c:txPr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baseline="0">
          <a:latin typeface="Times New Roman" pitchFamily="18" charset="0"/>
        </a:defRPr>
      </a:pPr>
      <a:endParaRPr lang="cs-CZ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style val="31"/>
  <c:chart>
    <c:title>
      <c:tx>
        <c:rich>
          <a:bodyPr/>
          <a:lstStyle/>
          <a:p>
            <a:pPr>
              <a:defRPr lang="sk-SK"/>
            </a:pPr>
            <a:r>
              <a:rPr lang="sk-SK" sz="2000" dirty="0"/>
              <a:t>Vplyv </a:t>
            </a:r>
            <a:r>
              <a:rPr lang="sk-SK" sz="2000" dirty="0" err="1"/>
              <a:t>e-learningovej</a:t>
            </a:r>
            <a:r>
              <a:rPr lang="sk-SK" sz="2000" dirty="0"/>
              <a:t> metódy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v>Denní študenti</c:v>
          </c:tx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Dotazník!$B$117:$D$117</c:f>
              <c:strCache>
                <c:ptCount val="3"/>
                <c:pt idx="0">
                  <c:v>pozitívne</c:v>
                </c:pt>
                <c:pt idx="1">
                  <c:v>neutrálne</c:v>
                </c:pt>
                <c:pt idx="2">
                  <c:v>negatívne</c:v>
                </c:pt>
              </c:strCache>
            </c:strRef>
          </c:cat>
          <c:val>
            <c:numRef>
              <c:f>Dotazník!$B$118:$D$118</c:f>
              <c:numCache>
                <c:formatCode>0</c:formatCode>
                <c:ptCount val="3"/>
                <c:pt idx="0">
                  <c:v>61.111111111111114</c:v>
                </c:pt>
                <c:pt idx="1">
                  <c:v>27.777777777777729</c:v>
                </c:pt>
                <c:pt idx="2">
                  <c:v>11.111111111110736</c:v>
                </c:pt>
              </c:numCache>
            </c:numRef>
          </c:val>
        </c:ser>
        <c:ser>
          <c:idx val="1"/>
          <c:order val="1"/>
          <c:tx>
            <c:v>Externí študenti</c:v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Dotazník!$B$117:$D$117</c:f>
              <c:strCache>
                <c:ptCount val="3"/>
                <c:pt idx="0">
                  <c:v>pozitívne</c:v>
                </c:pt>
                <c:pt idx="1">
                  <c:v>neutrálne</c:v>
                </c:pt>
                <c:pt idx="2">
                  <c:v>negatívne</c:v>
                </c:pt>
              </c:strCache>
            </c:strRef>
          </c:cat>
          <c:val>
            <c:numRef>
              <c:f>Dotazník!$B$119:$D$119</c:f>
              <c:numCache>
                <c:formatCode>0</c:formatCode>
                <c:ptCount val="3"/>
                <c:pt idx="0" formatCode="General">
                  <c:v>88</c:v>
                </c:pt>
                <c:pt idx="1">
                  <c:v>8.6666666666666767</c:v>
                </c:pt>
                <c:pt idx="2">
                  <c:v>3.3333333333333335</c:v>
                </c:pt>
              </c:numCache>
            </c:numRef>
          </c:val>
        </c:ser>
        <c:dLbls>
          <c:showVal val="1"/>
        </c:dLbls>
        <c:axId val="78693504"/>
        <c:axId val="78695040"/>
      </c:barChart>
      <c:catAx>
        <c:axId val="78693504"/>
        <c:scaling>
          <c:orientation val="minMax"/>
        </c:scaling>
        <c:axPos val="b"/>
        <c:tickLblPos val="nextTo"/>
        <c:txPr>
          <a:bodyPr/>
          <a:lstStyle/>
          <a:p>
            <a:pPr>
              <a:defRPr lang="sk-SK" sz="1100"/>
            </a:pPr>
            <a:endParaRPr lang="cs-CZ"/>
          </a:p>
        </c:txPr>
        <c:crossAx val="78695040"/>
        <c:crosses val="autoZero"/>
        <c:auto val="1"/>
        <c:lblAlgn val="ctr"/>
        <c:lblOffset val="100"/>
      </c:catAx>
      <c:valAx>
        <c:axId val="7869504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lang="sk-SK" b="0"/>
                </a:pPr>
                <a:r>
                  <a:rPr lang="sk-SK" b="0"/>
                  <a:t>Percentá</a:t>
                </a:r>
              </a:p>
            </c:rich>
          </c:tx>
        </c:title>
        <c:numFmt formatCode="0" sourceLinked="1"/>
        <c:tickLblPos val="nextTo"/>
        <c:spPr>
          <a:ln>
            <a:solidFill>
              <a:srgbClr val="4F81BD">
                <a:alpha val="52000"/>
              </a:srgbClr>
            </a:solidFill>
          </a:ln>
        </c:spPr>
        <c:txPr>
          <a:bodyPr/>
          <a:lstStyle/>
          <a:p>
            <a:pPr>
              <a:defRPr lang="sk-SK"/>
            </a:pPr>
            <a:endParaRPr lang="cs-CZ"/>
          </a:p>
        </c:txPr>
        <c:crossAx val="78693504"/>
        <c:crosses val="autoZero"/>
        <c:crossBetween val="between"/>
      </c:valAx>
    </c:plotArea>
    <c:legend>
      <c:legendPos val="t"/>
      <c:txPr>
        <a:bodyPr/>
        <a:lstStyle/>
        <a:p>
          <a:pPr>
            <a:defRPr lang="sk-SK" sz="1200"/>
          </a:pPr>
          <a:endParaRPr lang="cs-CZ"/>
        </a:p>
      </c:txPr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baseline="0">
          <a:latin typeface="Times New Roman" pitchFamily="18" charset="0"/>
        </a:defRPr>
      </a:pPr>
      <a:endParaRPr lang="cs-CZ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style val="26"/>
  <c:chart>
    <c:title>
      <c:tx>
        <c:rich>
          <a:bodyPr/>
          <a:lstStyle/>
          <a:p>
            <a:pPr>
              <a:defRPr lang="sk-SK" sz="1600"/>
            </a:pPr>
            <a:r>
              <a:rPr lang="sk-SK" sz="1600" dirty="0"/>
              <a:t>Napíšte aspoň 2 kladné </a:t>
            </a:r>
            <a:r>
              <a:rPr lang="sk-SK" sz="1600" dirty="0" smtClean="0"/>
              <a:t>stránky </a:t>
            </a:r>
          </a:p>
          <a:p>
            <a:pPr>
              <a:defRPr lang="sk-SK" sz="1600"/>
            </a:pPr>
            <a:r>
              <a:rPr lang="sk-SK" sz="1600" dirty="0" err="1" smtClean="0"/>
              <a:t>e-learningovej</a:t>
            </a:r>
            <a:r>
              <a:rPr lang="sk-SK" sz="1600" dirty="0" smtClean="0"/>
              <a:t> </a:t>
            </a:r>
            <a:r>
              <a:rPr lang="sk-SK" sz="1600" dirty="0"/>
              <a:t>metódy.</a:t>
            </a:r>
          </a:p>
        </c:rich>
      </c:tx>
      <c:layout>
        <c:manualLayout>
          <c:xMode val="edge"/>
          <c:yMode val="edge"/>
          <c:x val="0.16953260337328768"/>
          <c:y val="2.3518535819252388E-2"/>
        </c:manualLayout>
      </c:layout>
    </c:title>
    <c:plotArea>
      <c:layout/>
      <c:pie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9.12404794529003E-2"/>
                  <c:y val="8.7519969045584997E-2"/>
                </c:manualLayout>
              </c:layout>
              <c:dLblPos val="bestFit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1.5616360454943128E-2"/>
                  <c:y val="3.263350375042157E-3"/>
                </c:manualLayout>
              </c:layout>
              <c:dLblPos val="bestFit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4.7045277777777776E-2"/>
                  <c:y val="-4.2013888888888913E-2"/>
                </c:manualLayout>
              </c:layout>
              <c:dLblPos val="bestFit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8.0461944444444447E-2"/>
                  <c:y val="0"/>
                </c:manualLayout>
              </c:layout>
              <c:dLblPos val="bestFit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9.6100000000000005E-2"/>
                  <c:y val="-4.6296296296298838E-7"/>
                </c:manualLayout>
              </c:layout>
              <c:dLblPos val="bestFit"/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-5.0329444444444482E-2"/>
                  <c:y val="5.9981481481482133E-3"/>
                </c:manualLayout>
              </c:layout>
              <c:dLblPos val="bestFit"/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-2.7372087257794411E-2"/>
                  <c:y val="2.4782599913140964E-3"/>
                </c:manualLayout>
              </c:layout>
              <c:dLblPos val="bestFit"/>
              <c:showCatName val="1"/>
              <c:showPercent val="1"/>
              <c:separator>
</c:separator>
            </c:dLbl>
            <c:dLbl>
              <c:idx val="7"/>
              <c:layout>
                <c:manualLayout>
                  <c:x val="-0.12940861111111121"/>
                  <c:y val="-2.7039351851851856E-2"/>
                </c:manualLayout>
              </c:layout>
              <c:dLblPos val="bestFit"/>
              <c:showCatName val="1"/>
              <c:showPercent val="1"/>
              <c:separator>
</c:separator>
            </c:dLbl>
            <c:dLbl>
              <c:idx val="8"/>
              <c:layout>
                <c:manualLayout>
                  <c:x val="-4.9524903914374024E-4"/>
                  <c:y val="2.1337461022500392E-2"/>
                </c:manualLayout>
              </c:layout>
              <c:dLblPos val="bestFit"/>
              <c:showCatName val="1"/>
              <c:showPercent val="1"/>
              <c:separator>
</c:separator>
            </c:dLbl>
            <c:dLbl>
              <c:idx val="9"/>
              <c:layout>
                <c:manualLayout>
                  <c:x val="-0.18188527777777791"/>
                  <c:y val="2.7973611111111987E-2"/>
                </c:manualLayout>
              </c:layout>
              <c:dLblPos val="bestFit"/>
              <c:showCatName val="1"/>
              <c:showPercent val="1"/>
              <c:separator>
</c:separator>
            </c:dLbl>
            <c:dLbl>
              <c:idx val="10"/>
              <c:layout>
                <c:manualLayout>
                  <c:x val="-2.8865277777778888E-2"/>
                  <c:y val="1.1764814814815363E-2"/>
                </c:manualLayout>
              </c:layout>
              <c:dLblPos val="bestFit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dLblPos val="bestFit"/>
            <c:showCatName val="1"/>
            <c:showPercent val="1"/>
            <c:separator>
</c:separator>
            <c:showLeaderLines val="1"/>
          </c:dLbls>
          <c:cat>
            <c:strRef>
              <c:f>Dotazník!$T$5:$T$15</c:f>
              <c:strCache>
                <c:ptCount val="11"/>
                <c:pt idx="0">
                  <c:v>zaujímavosť</c:v>
                </c:pt>
                <c:pt idx="1">
                  <c:v>rýchlosť</c:v>
                </c:pt>
                <c:pt idx="2">
                  <c:v>pohodlnosť</c:v>
                </c:pt>
                <c:pt idx="3">
                  <c:v>názornosť</c:v>
                </c:pt>
                <c:pt idx="4">
                  <c:v>multimedialita</c:v>
                </c:pt>
                <c:pt idx="5">
                  <c:v>pútavosť</c:v>
                </c:pt>
                <c:pt idx="6">
                  <c:v>demonštrácia postupov</c:v>
                </c:pt>
                <c:pt idx="7">
                  <c:v>jasnosť</c:v>
                </c:pt>
                <c:pt idx="8">
                  <c:v>originalita</c:v>
                </c:pt>
                <c:pt idx="9">
                  <c:v>zapájanie viacerých zmyslov</c:v>
                </c:pt>
                <c:pt idx="10">
                  <c:v>iné</c:v>
                </c:pt>
              </c:strCache>
            </c:strRef>
          </c:cat>
          <c:val>
            <c:numRef>
              <c:f>Dotazník!$U$5:$U$15</c:f>
              <c:numCache>
                <c:formatCode>0</c:formatCode>
                <c:ptCount val="11"/>
                <c:pt idx="0">
                  <c:v>13.513513513513512</c:v>
                </c:pt>
                <c:pt idx="1">
                  <c:v>16.216216216216218</c:v>
                </c:pt>
                <c:pt idx="2">
                  <c:v>10.810810810810812</c:v>
                </c:pt>
                <c:pt idx="3">
                  <c:v>10.810810810810812</c:v>
                </c:pt>
                <c:pt idx="4">
                  <c:v>5.4054054054054053</c:v>
                </c:pt>
                <c:pt idx="5">
                  <c:v>8.1081081081080999</c:v>
                </c:pt>
                <c:pt idx="6">
                  <c:v>5.4054054054054053</c:v>
                </c:pt>
                <c:pt idx="7">
                  <c:v>8.1081081081080999</c:v>
                </c:pt>
                <c:pt idx="8">
                  <c:v>5.4054054054054053</c:v>
                </c:pt>
                <c:pt idx="9">
                  <c:v>5.4054054054054053</c:v>
                </c:pt>
                <c:pt idx="10">
                  <c:v>10.810810810810812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baseline="0">
          <a:latin typeface="Times New Roman" pitchFamily="18" charset="0"/>
        </a:defRPr>
      </a:pPr>
      <a:endParaRPr lang="cs-CZ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style val="26"/>
  <c:chart>
    <c:title>
      <c:tx>
        <c:rich>
          <a:bodyPr/>
          <a:lstStyle/>
          <a:p>
            <a:pPr>
              <a:defRPr lang="sk-SK" sz="1600"/>
            </a:pPr>
            <a:r>
              <a:rPr lang="sk-SK" sz="1600" dirty="0"/>
              <a:t>Napíšte aspoň 2 záporné stránky                   </a:t>
            </a:r>
            <a:r>
              <a:rPr lang="sk-SK" sz="1600" dirty="0" err="1"/>
              <a:t>e-learningovej</a:t>
            </a:r>
            <a:r>
              <a:rPr lang="sk-SK" sz="1600" dirty="0"/>
              <a:t> metódy.</a:t>
            </a:r>
          </a:p>
        </c:rich>
      </c:tx>
      <c:layout>
        <c:manualLayout>
          <c:xMode val="edge"/>
          <c:yMode val="edge"/>
          <c:x val="0.1269610916247402"/>
          <c:y val="2.0041965034188119E-2"/>
        </c:manualLayout>
      </c:layout>
    </c:title>
    <c:plotArea>
      <c:layout/>
      <c:pie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0.22583775413842921"/>
                  <c:y val="1.7223780691034345E-2"/>
                </c:manualLayout>
              </c:layout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5.5218055555555555E-2"/>
                  <c:y val="6.8260648148148181E-2"/>
                </c:manualLayout>
              </c:layout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1.6966316710411201E-2"/>
                  <c:y val="1.5084882361726781E-2"/>
                </c:manualLayout>
              </c:layout>
              <c:dLblPos val="bestFit"/>
              <c:showCatName val="1"/>
              <c:showPercent val="1"/>
            </c:dLbl>
            <c:dLbl>
              <c:idx val="3"/>
              <c:layout>
                <c:manualLayout>
                  <c:x val="5.1245174147316955E-2"/>
                  <c:y val="-1.0929025562816268E-2"/>
                </c:manualLayout>
              </c:layout>
              <c:dLblPos val="bestFit"/>
              <c:showCatName val="1"/>
              <c:showPercent val="1"/>
            </c:dLbl>
            <c:dLbl>
              <c:idx val="4"/>
              <c:layout>
                <c:manualLayout>
                  <c:x val="-1.264851268591426E-2"/>
                  <c:y val="2.8168258024559266E-2"/>
                </c:manualLayout>
              </c:layout>
              <c:dLblPos val="bestFit"/>
              <c:showCatName val="1"/>
              <c:showPercent val="1"/>
            </c:dLbl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dLblPos val="bestFit"/>
            <c:showCatName val="1"/>
            <c:showPercent val="1"/>
            <c:showLeaderLines val="1"/>
          </c:dLbls>
          <c:cat>
            <c:strRef>
              <c:f>Dotazník!$X$5:$X$9</c:f>
              <c:strCache>
                <c:ptCount val="5"/>
                <c:pt idx="0">
                  <c:v>počítačovo náročnejšie</c:v>
                </c:pt>
                <c:pt idx="1">
                  <c:v>náročné pre učiteľa</c:v>
                </c:pt>
                <c:pt idx="2">
                  <c:v>bez učiteľa</c:v>
                </c:pt>
                <c:pt idx="3">
                  <c:v>po dlhšom čase nudí</c:v>
                </c:pt>
                <c:pt idx="4">
                  <c:v>žiadna odpoveď</c:v>
                </c:pt>
              </c:strCache>
            </c:strRef>
          </c:cat>
          <c:val>
            <c:numRef>
              <c:f>Dotazník!$Y$5:$Y$9</c:f>
              <c:numCache>
                <c:formatCode>General</c:formatCode>
                <c:ptCount val="5"/>
                <c:pt idx="0">
                  <c:v>2</c:v>
                </c:pt>
                <c:pt idx="1">
                  <c:v>5</c:v>
                </c:pt>
                <c:pt idx="2">
                  <c:v>6</c:v>
                </c:pt>
                <c:pt idx="3">
                  <c:v>4</c:v>
                </c:pt>
                <c:pt idx="4">
                  <c:v>20</c:v>
                </c:pt>
              </c:numCache>
            </c:numRef>
          </c:val>
        </c:ser>
        <c:dLbls>
          <c:showPercent val="1"/>
        </c:dLbls>
        <c:firstSliceAng val="0"/>
      </c:pieChart>
    </c:plotArea>
    <c:plotVisOnly val="1"/>
    <c:dispBlanksAs val="zero"/>
  </c:chart>
  <c:spPr>
    <a:ln>
      <a:solidFill>
        <a:srgbClr val="FF0000"/>
      </a:solidFill>
    </a:ln>
  </c:spPr>
  <c:txPr>
    <a:bodyPr/>
    <a:lstStyle/>
    <a:p>
      <a:pPr>
        <a:defRPr baseline="0">
          <a:latin typeface="Times New Roman" pitchFamily="18" charset="0"/>
        </a:defRPr>
      </a:pPr>
      <a:endParaRPr lang="cs-CZ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style val="31"/>
  <c:chart>
    <c:title>
      <c:tx>
        <c:rich>
          <a:bodyPr/>
          <a:lstStyle/>
          <a:p>
            <a:pPr>
              <a:defRPr lang="sk-SK" sz="1600"/>
            </a:pPr>
            <a:r>
              <a:rPr lang="sk-SK" sz="1600"/>
              <a:t>Majú inštruktážne videá dostatočnú časovú dotáciu?</a:t>
            </a:r>
          </a:p>
        </c:rich>
      </c:tx>
      <c:layout>
        <c:manualLayout>
          <c:xMode val="edge"/>
          <c:yMode val="edge"/>
          <c:x val="0.15249458098036417"/>
          <c:y val="4.365521149774463E-2"/>
        </c:manualLayout>
      </c:layout>
    </c:title>
    <c:plotArea>
      <c:layout>
        <c:manualLayout>
          <c:layoutTarget val="inner"/>
          <c:xMode val="edge"/>
          <c:yMode val="edge"/>
          <c:x val="0.21190582843041095"/>
          <c:y val="0.35513504844426025"/>
          <c:w val="0.7505687902289816"/>
          <c:h val="0.37648295820675726"/>
        </c:manualLayout>
      </c:layout>
      <c:barChart>
        <c:barDir val="col"/>
        <c:grouping val="clustered"/>
        <c:ser>
          <c:idx val="0"/>
          <c:order val="0"/>
          <c:tx>
            <c:v>Denní študenti</c:v>
          </c:tx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Dotazník!$B$16:$F$16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priemerne</c:v>
                </c:pt>
                <c:pt idx="3">
                  <c:v>nie </c:v>
                </c:pt>
                <c:pt idx="4">
                  <c:v>určite nie</c:v>
                </c:pt>
              </c:strCache>
            </c:strRef>
          </c:cat>
          <c:val>
            <c:numRef>
              <c:f>Dotazník!$B$17:$F$17</c:f>
              <c:numCache>
                <c:formatCode>0</c:formatCode>
                <c:ptCount val="5"/>
                <c:pt idx="1">
                  <c:v>41.666666666665975</c:v>
                </c:pt>
                <c:pt idx="2" formatCode="General">
                  <c:v>50</c:v>
                </c:pt>
                <c:pt idx="3">
                  <c:v>8.3333333333333357</c:v>
                </c:pt>
              </c:numCache>
            </c:numRef>
          </c:val>
        </c:ser>
        <c:ser>
          <c:idx val="1"/>
          <c:order val="1"/>
          <c:tx>
            <c:v>Externí študenti</c:v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Dotazník!$B$16:$F$16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priemerne</c:v>
                </c:pt>
                <c:pt idx="3">
                  <c:v>nie </c:v>
                </c:pt>
                <c:pt idx="4">
                  <c:v>určite nie</c:v>
                </c:pt>
              </c:strCache>
            </c:strRef>
          </c:cat>
          <c:val>
            <c:numRef>
              <c:f>Dotazník!$B$18:$F$18</c:f>
              <c:numCache>
                <c:formatCode>General</c:formatCode>
                <c:ptCount val="5"/>
                <c:pt idx="0">
                  <c:v>4</c:v>
                </c:pt>
                <c:pt idx="1">
                  <c:v>72</c:v>
                </c:pt>
                <c:pt idx="2">
                  <c:v>20</c:v>
                </c:pt>
                <c:pt idx="3">
                  <c:v>4</c:v>
                </c:pt>
              </c:numCache>
            </c:numRef>
          </c:val>
        </c:ser>
        <c:dLbls>
          <c:showVal val="1"/>
        </c:dLbls>
        <c:axId val="78283136"/>
        <c:axId val="78284672"/>
      </c:barChart>
      <c:catAx>
        <c:axId val="78283136"/>
        <c:scaling>
          <c:orientation val="minMax"/>
        </c:scaling>
        <c:axPos val="b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8284672"/>
        <c:crosses val="autoZero"/>
        <c:auto val="1"/>
        <c:lblAlgn val="ctr"/>
        <c:lblOffset val="100"/>
      </c:catAx>
      <c:valAx>
        <c:axId val="78284672"/>
        <c:scaling>
          <c:orientation val="minMax"/>
          <c:max val="100"/>
        </c:scaling>
        <c:axPos val="l"/>
        <c:majorGridlines>
          <c:spPr>
            <a:ln>
              <a:solidFill>
                <a:srgbClr val="4F81BD">
                  <a:alpha val="20000"/>
                </a:srgb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sk-SK" b="0"/>
                </a:pPr>
                <a:r>
                  <a:rPr lang="sk-SK" b="0"/>
                  <a:t>Percentá</a:t>
                </a:r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8283136"/>
        <c:crosses val="autoZero"/>
        <c:crossBetween val="between"/>
      </c:valAx>
    </c:plotArea>
    <c:legend>
      <c:legendPos val="t"/>
      <c:txPr>
        <a:bodyPr/>
        <a:lstStyle/>
        <a:p>
          <a:pPr>
            <a:defRPr lang="sk-SK"/>
          </a:pPr>
          <a:endParaRPr lang="cs-CZ"/>
        </a:p>
      </c:txPr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baseline="0">
          <a:latin typeface="Times New Roman" pitchFamily="18" charset="0"/>
        </a:defRPr>
      </a:pPr>
      <a:endParaRPr lang="cs-CZ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style val="26"/>
  <c:chart>
    <c:title>
      <c:tx>
        <c:rich>
          <a:bodyPr/>
          <a:lstStyle/>
          <a:p>
            <a:pPr>
              <a:defRPr lang="sk-SK" sz="1600"/>
            </a:pPr>
            <a:r>
              <a:rPr lang="sk-SK" sz="1600"/>
              <a:t>Čo by ste zmenili na vyučovaní systémov CAD e-learningovou metódou?</a:t>
            </a:r>
          </a:p>
        </c:rich>
      </c:tx>
    </c:title>
    <c:plotArea>
      <c:layout/>
      <c:pie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4.1174166666665256E-2"/>
                  <c:y val="6.0101388888888892E-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0.1465713888888889"/>
                  <c:y val="6.2671296296296424E-3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1.7949037620297464E-2"/>
                  <c:y val="1.7657876497477763E-2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0.16829680555555571"/>
                  <c:y val="0"/>
                </c:manualLayout>
              </c:layout>
              <c:showCatName val="1"/>
              <c:showPercent val="1"/>
            </c:dLbl>
            <c:dLbl>
              <c:idx val="4"/>
              <c:layout>
                <c:manualLayout>
                  <c:x val="-1.6506999125109362E-2"/>
                  <c:y val="-6.8203114330140063E-2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CatName val="1"/>
            <c:showPercent val="1"/>
            <c:showLeaderLines val="1"/>
          </c:dLbls>
          <c:cat>
            <c:strRef>
              <c:f>Dotazník!$B$79:$B$83</c:f>
              <c:strCache>
                <c:ptCount val="5"/>
                <c:pt idx="0">
                  <c:v>časovú dotáciu</c:v>
                </c:pt>
                <c:pt idx="1">
                  <c:v>viac zaujímavých návodov</c:v>
                </c:pt>
                <c:pt idx="2">
                  <c:v>voľnejšie tempo</c:v>
                </c:pt>
                <c:pt idx="3">
                  <c:v>všetko bolo dobré</c:v>
                </c:pt>
                <c:pt idx="4">
                  <c:v>nič</c:v>
                </c:pt>
              </c:strCache>
            </c:strRef>
          </c:cat>
          <c:val>
            <c:numRef>
              <c:f>Dotazník!$C$79:$C$83</c:f>
              <c:numCache>
                <c:formatCode>General</c:formatCode>
                <c:ptCount val="5"/>
                <c:pt idx="0">
                  <c:v>4</c:v>
                </c:pt>
                <c:pt idx="1">
                  <c:v>2</c:v>
                </c:pt>
                <c:pt idx="2">
                  <c:v>5</c:v>
                </c:pt>
                <c:pt idx="3">
                  <c:v>8</c:v>
                </c:pt>
                <c:pt idx="4">
                  <c:v>18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rgbClr val="FF0000"/>
      </a:solidFill>
    </a:ln>
  </c:spPr>
  <c:txPr>
    <a:bodyPr/>
    <a:lstStyle/>
    <a:p>
      <a:pPr>
        <a:defRPr baseline="0">
          <a:latin typeface="Times New Roman" pitchFamily="18" charset="0"/>
        </a:defRPr>
      </a:pPr>
      <a:endParaRPr lang="cs-CZ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style val="26"/>
  <c:chart>
    <c:title>
      <c:tx>
        <c:rich>
          <a:bodyPr/>
          <a:lstStyle/>
          <a:p>
            <a:pPr>
              <a:defRPr lang="sk-SK" sz="1400"/>
            </a:pPr>
            <a:r>
              <a:rPr lang="sk-SK" sz="1400"/>
              <a:t>Vyberte príklady z uvedených potenciálnych návrhov na zlepšenie výučby predmetu Počítačová grafika CAD s podporou e-learningovej metódy?</a:t>
            </a:r>
          </a:p>
        </c:rich>
      </c:tx>
      <c:layout>
        <c:manualLayout>
          <c:xMode val="edge"/>
          <c:yMode val="edge"/>
          <c:x val="0.13109055555555557"/>
          <c:y val="2.3518518518518518E-2"/>
        </c:manualLayout>
      </c:layout>
    </c:title>
    <c:plotArea>
      <c:layout/>
      <c:pie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9.6034166666667767E-2"/>
                  <c:y val="0.11175601851851849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6.1137916666666674E-2"/>
                  <c:y val="0"/>
                </c:manualLayout>
              </c:layout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-1.2111986001749328E-2"/>
                  <c:y val="-4.4313217973168749E-2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-0.15627583333333644"/>
                  <c:y val="0.13576574074074074"/>
                </c:manualLayout>
              </c:layout>
              <c:showCatName val="1"/>
              <c:showPercent val="1"/>
            </c:dLbl>
            <c:dLbl>
              <c:idx val="4"/>
              <c:layout>
                <c:manualLayout>
                  <c:x val="-0.18657638888888894"/>
                  <c:y val="3.9262962962962972E-2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CatName val="1"/>
            <c:showPercent val="1"/>
            <c:showLeaderLines val="1"/>
          </c:dLbls>
          <c:cat>
            <c:strRef>
              <c:f>Dotazník!$J$80:$J$84</c:f>
              <c:strCache>
                <c:ptCount val="5"/>
                <c:pt idx="0">
                  <c:v>viac obrázkov</c:v>
                </c:pt>
                <c:pt idx="1">
                  <c:v>podrobnejšie videá</c:v>
                </c:pt>
                <c:pt idx="2">
                  <c:v>viac textu</c:v>
                </c:pt>
                <c:pt idx="3">
                  <c:v>doplniť úlohy</c:v>
                </c:pt>
                <c:pt idx="4">
                  <c:v>iné</c:v>
                </c:pt>
              </c:strCache>
            </c:strRef>
          </c:cat>
          <c:val>
            <c:numRef>
              <c:f>Dotazník!$K$80:$K$84</c:f>
              <c:numCache>
                <c:formatCode>General</c:formatCode>
                <c:ptCount val="5"/>
                <c:pt idx="0">
                  <c:v>7</c:v>
                </c:pt>
                <c:pt idx="1">
                  <c:v>13</c:v>
                </c:pt>
                <c:pt idx="2">
                  <c:v>8</c:v>
                </c:pt>
                <c:pt idx="3">
                  <c:v>7</c:v>
                </c:pt>
                <c:pt idx="4">
                  <c:v>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rgbClr val="FF0000"/>
      </a:solidFill>
    </a:ln>
  </c:spPr>
  <c:txPr>
    <a:bodyPr/>
    <a:lstStyle/>
    <a:p>
      <a:pPr>
        <a:defRPr baseline="0">
          <a:latin typeface="Times New Roman" pitchFamily="18" charset="0"/>
        </a:defRPr>
      </a:pPr>
      <a:endParaRPr lang="cs-CZ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style val="31"/>
  <c:chart>
    <c:title>
      <c:tx>
        <c:rich>
          <a:bodyPr/>
          <a:lstStyle/>
          <a:p>
            <a:pPr>
              <a:defRPr lang="sk-SK"/>
            </a:pPr>
            <a:r>
              <a:rPr lang="sk-SK" sz="1400"/>
              <a:t>Je vyučovacia hodina s podporou                  e-learningu zaujímavejšia ako bez podpory e-learningu? </a:t>
            </a:r>
          </a:p>
        </c:rich>
      </c:tx>
      <c:layout>
        <c:manualLayout>
          <c:xMode val="edge"/>
          <c:yMode val="edge"/>
          <c:x val="0.14128611111111194"/>
          <c:y val="2.6016203703703812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v>Denní študenti</c:v>
          </c:tx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Dotazník!$B$4:$F$4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neutrálne</c:v>
                </c:pt>
                <c:pt idx="3">
                  <c:v>nie </c:v>
                </c:pt>
                <c:pt idx="4">
                  <c:v>určite nie</c:v>
                </c:pt>
              </c:strCache>
            </c:strRef>
          </c:cat>
          <c:val>
            <c:numRef>
              <c:f>Dotazník!$B$8:$F$8</c:f>
              <c:numCache>
                <c:formatCode>0</c:formatCode>
                <c:ptCount val="5"/>
                <c:pt idx="0">
                  <c:v>8.3333333333333357</c:v>
                </c:pt>
                <c:pt idx="1">
                  <c:v>58.333333333333336</c:v>
                </c:pt>
                <c:pt idx="2">
                  <c:v>16.666666666666668</c:v>
                </c:pt>
                <c:pt idx="3">
                  <c:v>16.666666666666668</c:v>
                </c:pt>
              </c:numCache>
            </c:numRef>
          </c:val>
        </c:ser>
        <c:ser>
          <c:idx val="1"/>
          <c:order val="1"/>
          <c:tx>
            <c:v>Externí študenti</c:v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Dotazník!$B$4:$F$4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neutrálne</c:v>
                </c:pt>
                <c:pt idx="3">
                  <c:v>nie </c:v>
                </c:pt>
                <c:pt idx="4">
                  <c:v>určite nie</c:v>
                </c:pt>
              </c:strCache>
            </c:strRef>
          </c:cat>
          <c:val>
            <c:numRef>
              <c:f>Dotazník!$B$9:$F$9</c:f>
              <c:numCache>
                <c:formatCode>General</c:formatCode>
                <c:ptCount val="5"/>
                <c:pt idx="0">
                  <c:v>68</c:v>
                </c:pt>
                <c:pt idx="1">
                  <c:v>20</c:v>
                </c:pt>
                <c:pt idx="2">
                  <c:v>4</c:v>
                </c:pt>
                <c:pt idx="3">
                  <c:v>4</c:v>
                </c:pt>
                <c:pt idx="4">
                  <c:v>4</c:v>
                </c:pt>
              </c:numCache>
            </c:numRef>
          </c:val>
        </c:ser>
        <c:dLbls>
          <c:showVal val="1"/>
        </c:dLbls>
        <c:axId val="77885824"/>
        <c:axId val="77887360"/>
      </c:barChart>
      <c:catAx>
        <c:axId val="77885824"/>
        <c:scaling>
          <c:orientation val="minMax"/>
        </c:scaling>
        <c:axPos val="b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7887360"/>
        <c:crosses val="autoZero"/>
        <c:auto val="1"/>
        <c:lblAlgn val="ctr"/>
        <c:lblOffset val="100"/>
      </c:catAx>
      <c:valAx>
        <c:axId val="77887360"/>
        <c:scaling>
          <c:orientation val="minMax"/>
          <c:max val="100"/>
        </c:scaling>
        <c:axPos val="l"/>
        <c:majorGridlines>
          <c:spPr>
            <a:ln>
              <a:solidFill>
                <a:srgbClr val="4F81BD">
                  <a:alpha val="20000"/>
                </a:srgb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sk-SK" b="0"/>
                </a:pPr>
                <a:r>
                  <a:rPr lang="sk-SK" b="0"/>
                  <a:t>Percentá</a:t>
                </a:r>
              </a:p>
            </c:rich>
          </c:tx>
          <c:layout/>
        </c:title>
        <c:numFmt formatCode="0" sourceLinked="1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7885824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lang="sk-SK"/>
          </a:pPr>
          <a:endParaRPr lang="cs-CZ"/>
        </a:p>
      </c:txPr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baseline="0">
          <a:latin typeface="Times New Roman" pitchFamily="18" charset="0"/>
        </a:defRPr>
      </a:pPr>
      <a:endParaRPr lang="cs-CZ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style val="31"/>
  <c:chart>
    <c:title>
      <c:tx>
        <c:rich>
          <a:bodyPr/>
          <a:lstStyle/>
          <a:p>
            <a:pPr>
              <a:defRPr lang="sk-SK"/>
            </a:pPr>
            <a:r>
              <a:rPr lang="sk-SK" sz="1600" dirty="0"/>
              <a:t>Poskytujú inštruktážne videá dostatok informácií o práci so základnými nástrojmi v </a:t>
            </a:r>
          </a:p>
          <a:p>
            <a:pPr>
              <a:defRPr lang="sk-SK"/>
            </a:pPr>
            <a:r>
              <a:rPr lang="sk-SK" sz="1600" dirty="0"/>
              <a:t>DoubleCAD XT 2?</a:t>
            </a:r>
          </a:p>
        </c:rich>
      </c:tx>
      <c:layout>
        <c:manualLayout>
          <c:xMode val="edge"/>
          <c:yMode val="edge"/>
          <c:x val="0.1265927777777778"/>
          <c:y val="2.6016203703703812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v>Denní študenti</c:v>
          </c:tx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Dotazník!$B$20:$F$20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priemerne</c:v>
                </c:pt>
                <c:pt idx="3">
                  <c:v>nie </c:v>
                </c:pt>
                <c:pt idx="4">
                  <c:v>určite nie</c:v>
                </c:pt>
              </c:strCache>
            </c:strRef>
          </c:cat>
          <c:val>
            <c:numRef>
              <c:f>Dotazník!$B$21:$F$21</c:f>
              <c:numCache>
                <c:formatCode>0</c:formatCode>
                <c:ptCount val="5"/>
                <c:pt idx="0">
                  <c:v>8.3333333333333357</c:v>
                </c:pt>
                <c:pt idx="1">
                  <c:v>58.333333333333336</c:v>
                </c:pt>
                <c:pt idx="2">
                  <c:v>16.666666666666668</c:v>
                </c:pt>
                <c:pt idx="3">
                  <c:v>16.666666666666668</c:v>
                </c:pt>
              </c:numCache>
            </c:numRef>
          </c:val>
        </c:ser>
        <c:ser>
          <c:idx val="1"/>
          <c:order val="1"/>
          <c:tx>
            <c:v>Externí študenti</c:v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Dotazník!$B$20:$F$20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priemerne</c:v>
                </c:pt>
                <c:pt idx="3">
                  <c:v>nie </c:v>
                </c:pt>
                <c:pt idx="4">
                  <c:v>určite nie</c:v>
                </c:pt>
              </c:strCache>
            </c:strRef>
          </c:cat>
          <c:val>
            <c:numRef>
              <c:f>Dotazník!$B$22:$F$22</c:f>
              <c:numCache>
                <c:formatCode>General</c:formatCode>
                <c:ptCount val="5"/>
                <c:pt idx="0">
                  <c:v>12</c:v>
                </c:pt>
                <c:pt idx="1">
                  <c:v>64</c:v>
                </c:pt>
                <c:pt idx="2">
                  <c:v>20</c:v>
                </c:pt>
                <c:pt idx="3">
                  <c:v>4</c:v>
                </c:pt>
              </c:numCache>
            </c:numRef>
          </c:val>
        </c:ser>
        <c:dLbls>
          <c:showVal val="1"/>
        </c:dLbls>
        <c:axId val="78082048"/>
        <c:axId val="78083584"/>
      </c:barChart>
      <c:catAx>
        <c:axId val="78082048"/>
        <c:scaling>
          <c:orientation val="minMax"/>
        </c:scaling>
        <c:axPos val="b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8083584"/>
        <c:crosses val="autoZero"/>
        <c:auto val="1"/>
        <c:lblAlgn val="ctr"/>
        <c:lblOffset val="100"/>
      </c:catAx>
      <c:valAx>
        <c:axId val="78083584"/>
        <c:scaling>
          <c:orientation val="minMax"/>
          <c:max val="100"/>
        </c:scaling>
        <c:axPos val="l"/>
        <c:majorGridlines>
          <c:spPr>
            <a:ln>
              <a:solidFill>
                <a:srgbClr val="4F81BD">
                  <a:alpha val="20000"/>
                </a:srgb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sk-SK" b="0"/>
                </a:pPr>
                <a:r>
                  <a:rPr lang="sk-SK" b="0"/>
                  <a:t>Percentá</a:t>
                </a:r>
              </a:p>
            </c:rich>
          </c:tx>
          <c:layout/>
        </c:title>
        <c:numFmt formatCode="0" sourceLinked="1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8082048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lang="sk-SK"/>
          </a:pPr>
          <a:endParaRPr lang="cs-CZ"/>
        </a:p>
      </c:txPr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baseline="0">
          <a:latin typeface="Times New Roman" pitchFamily="18" charset="0"/>
        </a:defRPr>
      </a:pPr>
      <a:endParaRPr lang="cs-CZ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style val="31"/>
  <c:chart>
    <c:title>
      <c:tx>
        <c:rich>
          <a:bodyPr/>
          <a:lstStyle/>
          <a:p>
            <a:pPr>
              <a:defRPr lang="sk-SK"/>
            </a:pPr>
            <a:r>
              <a:rPr lang="sk-SK" sz="1400"/>
              <a:t>Páčilo sa Vám vyučovanie systémov CAD</a:t>
            </a:r>
            <a:r>
              <a:rPr lang="sk-SK" sz="1400" baseline="0"/>
              <a:t> </a:t>
            </a:r>
            <a:r>
              <a:rPr lang="sk-SK" sz="1400"/>
              <a:t>e-learningovou metódou? </a:t>
            </a:r>
          </a:p>
        </c:rich>
      </c:tx>
      <c:layout>
        <c:manualLayout>
          <c:xMode val="edge"/>
          <c:yMode val="edge"/>
          <c:x val="0.11837388888888889"/>
          <c:y val="2.3518518518518518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v>Denní študenti</c:v>
          </c:tx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Dotazník!$B$4:$F$4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neutrálne</c:v>
                </c:pt>
                <c:pt idx="3">
                  <c:v>nie </c:v>
                </c:pt>
                <c:pt idx="4">
                  <c:v>určite nie</c:v>
                </c:pt>
              </c:strCache>
            </c:strRef>
          </c:cat>
          <c:val>
            <c:numRef>
              <c:f>Dotazník!$B$5:$F$5</c:f>
              <c:numCache>
                <c:formatCode>0</c:formatCode>
                <c:ptCount val="5"/>
                <c:pt idx="1">
                  <c:v>66.666666666666671</c:v>
                </c:pt>
                <c:pt idx="2">
                  <c:v>33.333333333333336</c:v>
                </c:pt>
              </c:numCache>
            </c:numRef>
          </c:val>
        </c:ser>
        <c:ser>
          <c:idx val="1"/>
          <c:order val="1"/>
          <c:tx>
            <c:v>Externí študenti</c:v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Dotazník!$B$4:$F$4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neutrálne</c:v>
                </c:pt>
                <c:pt idx="3">
                  <c:v>nie </c:v>
                </c:pt>
                <c:pt idx="4">
                  <c:v>určite nie</c:v>
                </c:pt>
              </c:strCache>
            </c:strRef>
          </c:cat>
          <c:val>
            <c:numRef>
              <c:f>Dotazník!$B$6:$F$6</c:f>
              <c:numCache>
                <c:formatCode>General</c:formatCode>
                <c:ptCount val="5"/>
                <c:pt idx="0">
                  <c:v>48</c:v>
                </c:pt>
                <c:pt idx="1">
                  <c:v>52</c:v>
                </c:pt>
              </c:numCache>
            </c:numRef>
          </c:val>
        </c:ser>
        <c:dLbls>
          <c:showVal val="1"/>
        </c:dLbls>
        <c:axId val="78122368"/>
        <c:axId val="78132352"/>
      </c:barChart>
      <c:catAx>
        <c:axId val="78122368"/>
        <c:scaling>
          <c:orientation val="minMax"/>
        </c:scaling>
        <c:axPos val="b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8132352"/>
        <c:crosses val="autoZero"/>
        <c:auto val="1"/>
        <c:lblAlgn val="ctr"/>
        <c:lblOffset val="100"/>
      </c:catAx>
      <c:valAx>
        <c:axId val="78132352"/>
        <c:scaling>
          <c:orientation val="minMax"/>
          <c:max val="100"/>
        </c:scaling>
        <c:axPos val="l"/>
        <c:majorGridlines>
          <c:spPr>
            <a:ln>
              <a:solidFill>
                <a:srgbClr val="4F81BD">
                  <a:alpha val="20000"/>
                </a:srgb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sk-SK" b="0"/>
                </a:pPr>
                <a:r>
                  <a:rPr lang="sk-SK" b="0"/>
                  <a:t>Percentá</a:t>
                </a:r>
              </a:p>
            </c:rich>
          </c:tx>
        </c:title>
        <c:numFmt formatCode="General" sourceLinked="1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8122368"/>
        <c:crosses val="autoZero"/>
        <c:crossBetween val="between"/>
      </c:valAx>
    </c:plotArea>
    <c:legend>
      <c:legendPos val="t"/>
      <c:txPr>
        <a:bodyPr/>
        <a:lstStyle/>
        <a:p>
          <a:pPr>
            <a:defRPr lang="sk-SK"/>
          </a:pPr>
          <a:endParaRPr lang="cs-CZ"/>
        </a:p>
      </c:txPr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baseline="0">
          <a:latin typeface="Times New Roman" pitchFamily="18" charset="0"/>
        </a:defRPr>
      </a:pPr>
      <a:endParaRPr lang="cs-CZ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style val="31"/>
  <c:chart>
    <c:title>
      <c:tx>
        <c:rich>
          <a:bodyPr/>
          <a:lstStyle/>
          <a:p>
            <a:pPr>
              <a:defRPr lang="sk-SK"/>
            </a:pPr>
            <a:r>
              <a:rPr lang="sk-SK" sz="1400" dirty="0"/>
              <a:t>Je vyučovacia hodina s podporou </a:t>
            </a:r>
            <a:r>
              <a:rPr lang="sk-SK" sz="1400" dirty="0" smtClean="0"/>
              <a:t> </a:t>
            </a:r>
            <a:r>
              <a:rPr lang="sk-SK" sz="1400" dirty="0"/>
              <a:t>e-learningu zaujímavejšia ako bez podpory e-learningu? </a:t>
            </a:r>
          </a:p>
        </c:rich>
      </c:tx>
      <c:layout>
        <c:manualLayout>
          <c:xMode val="edge"/>
          <c:yMode val="edge"/>
          <c:x val="0.14128611111111194"/>
          <c:y val="2.6016203703703812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v>Denní študenti</c:v>
          </c:tx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Dotazník!$B$4:$F$4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neutrálne</c:v>
                </c:pt>
                <c:pt idx="3">
                  <c:v>nie </c:v>
                </c:pt>
                <c:pt idx="4">
                  <c:v>určite nie</c:v>
                </c:pt>
              </c:strCache>
            </c:strRef>
          </c:cat>
          <c:val>
            <c:numRef>
              <c:f>Dotazník!$B$8:$F$8</c:f>
              <c:numCache>
                <c:formatCode>0</c:formatCode>
                <c:ptCount val="5"/>
                <c:pt idx="0">
                  <c:v>8.3333333333333357</c:v>
                </c:pt>
                <c:pt idx="1">
                  <c:v>58.333333333333336</c:v>
                </c:pt>
                <c:pt idx="2">
                  <c:v>16.666666666666668</c:v>
                </c:pt>
                <c:pt idx="3">
                  <c:v>16.666666666666668</c:v>
                </c:pt>
              </c:numCache>
            </c:numRef>
          </c:val>
        </c:ser>
        <c:ser>
          <c:idx val="1"/>
          <c:order val="1"/>
          <c:tx>
            <c:v>Externí študenti</c:v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Dotazník!$B$4:$F$4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neutrálne</c:v>
                </c:pt>
                <c:pt idx="3">
                  <c:v>nie </c:v>
                </c:pt>
                <c:pt idx="4">
                  <c:v>určite nie</c:v>
                </c:pt>
              </c:strCache>
            </c:strRef>
          </c:cat>
          <c:val>
            <c:numRef>
              <c:f>Dotazník!$B$9:$F$9</c:f>
              <c:numCache>
                <c:formatCode>General</c:formatCode>
                <c:ptCount val="5"/>
                <c:pt idx="0">
                  <c:v>68</c:v>
                </c:pt>
                <c:pt idx="1">
                  <c:v>20</c:v>
                </c:pt>
                <c:pt idx="2">
                  <c:v>4</c:v>
                </c:pt>
                <c:pt idx="3">
                  <c:v>4</c:v>
                </c:pt>
                <c:pt idx="4">
                  <c:v>4</c:v>
                </c:pt>
              </c:numCache>
            </c:numRef>
          </c:val>
        </c:ser>
        <c:dLbls>
          <c:showVal val="1"/>
        </c:dLbls>
        <c:axId val="78170752"/>
        <c:axId val="78176640"/>
      </c:barChart>
      <c:catAx>
        <c:axId val="78170752"/>
        <c:scaling>
          <c:orientation val="minMax"/>
        </c:scaling>
        <c:axPos val="b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8176640"/>
        <c:crosses val="autoZero"/>
        <c:auto val="1"/>
        <c:lblAlgn val="ctr"/>
        <c:lblOffset val="100"/>
      </c:catAx>
      <c:valAx>
        <c:axId val="78176640"/>
        <c:scaling>
          <c:orientation val="minMax"/>
          <c:max val="100"/>
        </c:scaling>
        <c:axPos val="l"/>
        <c:majorGridlines>
          <c:spPr>
            <a:ln>
              <a:solidFill>
                <a:srgbClr val="4F81BD">
                  <a:alpha val="20000"/>
                </a:srgb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sk-SK" b="0"/>
                </a:pPr>
                <a:r>
                  <a:rPr lang="sk-SK" b="0"/>
                  <a:t>Percentá</a:t>
                </a:r>
              </a:p>
            </c:rich>
          </c:tx>
        </c:title>
        <c:numFmt formatCode="0" sourceLinked="1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8170752"/>
        <c:crosses val="autoZero"/>
        <c:crossBetween val="between"/>
      </c:valAx>
    </c:plotArea>
    <c:legend>
      <c:legendPos val="t"/>
      <c:txPr>
        <a:bodyPr/>
        <a:lstStyle/>
        <a:p>
          <a:pPr>
            <a:defRPr lang="sk-SK"/>
          </a:pPr>
          <a:endParaRPr lang="cs-CZ"/>
        </a:p>
      </c:txPr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baseline="0">
          <a:latin typeface="Times New Roman" pitchFamily="18" charset="0"/>
        </a:defRPr>
      </a:pPr>
      <a:endParaRPr lang="cs-CZ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style val="31"/>
  <c:chart>
    <c:title>
      <c:tx>
        <c:rich>
          <a:bodyPr/>
          <a:lstStyle/>
          <a:p>
            <a:pPr>
              <a:defRPr lang="sk-SK"/>
            </a:pPr>
            <a:r>
              <a:rPr lang="sk-SK" sz="1300"/>
              <a:t>Odporučili by ste vyučovanie systémov CAD e-learningovou metódou na predmete Počítačová grafika CAD?</a:t>
            </a:r>
          </a:p>
        </c:rich>
      </c:tx>
      <c:layout>
        <c:manualLayout>
          <c:xMode val="edge"/>
          <c:yMode val="edge"/>
          <c:x val="0.13770527777777791"/>
          <c:y val="2.6016203703703812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v>Denní študenti</c:v>
          </c:tx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Dotazník!$B$26:$F$26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neutrálne</c:v>
                </c:pt>
                <c:pt idx="3">
                  <c:v>nie </c:v>
                </c:pt>
                <c:pt idx="4">
                  <c:v>určite nie</c:v>
                </c:pt>
              </c:strCache>
            </c:strRef>
          </c:cat>
          <c:val>
            <c:numRef>
              <c:f>Dotazník!$B$27:$F$27</c:f>
              <c:numCache>
                <c:formatCode>0</c:formatCode>
                <c:ptCount val="5"/>
                <c:pt idx="0">
                  <c:v>8.3333333333333357</c:v>
                </c:pt>
                <c:pt idx="1">
                  <c:v>66.666666666666671</c:v>
                </c:pt>
                <c:pt idx="2">
                  <c:v>25</c:v>
                </c:pt>
              </c:numCache>
            </c:numRef>
          </c:val>
        </c:ser>
        <c:ser>
          <c:idx val="1"/>
          <c:order val="1"/>
          <c:tx>
            <c:v>Externí študenti</c:v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Dotazník!$B$26:$F$26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neutrálne</c:v>
                </c:pt>
                <c:pt idx="3">
                  <c:v>nie </c:v>
                </c:pt>
                <c:pt idx="4">
                  <c:v>určite nie</c:v>
                </c:pt>
              </c:strCache>
            </c:strRef>
          </c:cat>
          <c:val>
            <c:numRef>
              <c:f>Dotazník!$B$28:$F$28</c:f>
              <c:numCache>
                <c:formatCode>General</c:formatCode>
                <c:ptCount val="5"/>
                <c:pt idx="0">
                  <c:v>24</c:v>
                </c:pt>
                <c:pt idx="1">
                  <c:v>72</c:v>
                </c:pt>
                <c:pt idx="2">
                  <c:v>4</c:v>
                </c:pt>
              </c:numCache>
            </c:numRef>
          </c:val>
        </c:ser>
        <c:dLbls>
          <c:showVal val="1"/>
        </c:dLbls>
        <c:axId val="78215040"/>
        <c:axId val="78216576"/>
      </c:barChart>
      <c:catAx>
        <c:axId val="78215040"/>
        <c:scaling>
          <c:orientation val="minMax"/>
        </c:scaling>
        <c:axPos val="b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8216576"/>
        <c:crosses val="autoZero"/>
        <c:auto val="1"/>
        <c:lblAlgn val="ctr"/>
        <c:lblOffset val="100"/>
      </c:catAx>
      <c:valAx>
        <c:axId val="78216576"/>
        <c:scaling>
          <c:orientation val="minMax"/>
          <c:max val="100"/>
        </c:scaling>
        <c:axPos val="l"/>
        <c:majorGridlines>
          <c:spPr>
            <a:ln>
              <a:solidFill>
                <a:srgbClr val="4F81BD">
                  <a:alpha val="20000"/>
                </a:srgb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sk-SK" b="0"/>
                </a:pPr>
                <a:r>
                  <a:rPr lang="sk-SK" b="0"/>
                  <a:t>Percentá</a:t>
                </a:r>
              </a:p>
            </c:rich>
          </c:tx>
        </c:title>
        <c:numFmt formatCode="0" sourceLinked="1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8215040"/>
        <c:crosses val="autoZero"/>
        <c:crossBetween val="between"/>
      </c:valAx>
    </c:plotArea>
    <c:legend>
      <c:legendPos val="t"/>
      <c:txPr>
        <a:bodyPr/>
        <a:lstStyle/>
        <a:p>
          <a:pPr>
            <a:defRPr lang="sk-SK"/>
          </a:pPr>
          <a:endParaRPr lang="cs-CZ"/>
        </a:p>
      </c:txPr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baseline="0">
          <a:latin typeface="Times New Roman" pitchFamily="18" charset="0"/>
        </a:defRPr>
      </a:pPr>
      <a:endParaRPr lang="cs-CZ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style val="31"/>
  <c:chart>
    <c:title>
      <c:tx>
        <c:rich>
          <a:bodyPr/>
          <a:lstStyle/>
          <a:p>
            <a:pPr>
              <a:defRPr lang="sk-SK"/>
            </a:pPr>
            <a:r>
              <a:rPr lang="sk-SK" sz="1400"/>
              <a:t> Odporučili by ste e-learningovú metódu vyučovania aj na iné predmety?</a:t>
            </a:r>
          </a:p>
        </c:rich>
      </c:tx>
      <c:layout>
        <c:manualLayout>
          <c:xMode val="edge"/>
          <c:yMode val="edge"/>
          <c:x val="0.15186583333333581"/>
          <c:y val="4.3655092592592266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v>Denní študenti</c:v>
          </c:tx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Dotazník!$B$33:$F$33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neviem</c:v>
                </c:pt>
                <c:pt idx="3">
                  <c:v>nie </c:v>
                </c:pt>
                <c:pt idx="4">
                  <c:v>určite nie</c:v>
                </c:pt>
              </c:strCache>
            </c:strRef>
          </c:cat>
          <c:val>
            <c:numRef>
              <c:f>Dotazník!$B$34:$F$34</c:f>
              <c:numCache>
                <c:formatCode>General</c:formatCode>
                <c:ptCount val="5"/>
                <c:pt idx="0" formatCode="0">
                  <c:v>8.3333333333333357</c:v>
                </c:pt>
                <c:pt idx="1">
                  <c:v>50</c:v>
                </c:pt>
                <c:pt idx="2" formatCode="0">
                  <c:v>16.666666666666668</c:v>
                </c:pt>
                <c:pt idx="3">
                  <c:v>25</c:v>
                </c:pt>
              </c:numCache>
            </c:numRef>
          </c:val>
        </c:ser>
        <c:ser>
          <c:idx val="1"/>
          <c:order val="1"/>
          <c:tx>
            <c:v>Externí študenti</c:v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Val val="1"/>
          </c:dLbls>
          <c:cat>
            <c:strRef>
              <c:f>Dotazník!$B$33:$F$33</c:f>
              <c:strCache>
                <c:ptCount val="5"/>
                <c:pt idx="0">
                  <c:v>určite áno</c:v>
                </c:pt>
                <c:pt idx="1">
                  <c:v>áno</c:v>
                </c:pt>
                <c:pt idx="2">
                  <c:v>neviem</c:v>
                </c:pt>
                <c:pt idx="3">
                  <c:v>nie </c:v>
                </c:pt>
                <c:pt idx="4">
                  <c:v>určite nie</c:v>
                </c:pt>
              </c:strCache>
            </c:strRef>
          </c:cat>
          <c:val>
            <c:numRef>
              <c:f>Dotazník!$B$35:$F$35</c:f>
              <c:numCache>
                <c:formatCode>General</c:formatCode>
                <c:ptCount val="5"/>
                <c:pt idx="0">
                  <c:v>12</c:v>
                </c:pt>
                <c:pt idx="1">
                  <c:v>80</c:v>
                </c:pt>
                <c:pt idx="2">
                  <c:v>4</c:v>
                </c:pt>
                <c:pt idx="3">
                  <c:v>4</c:v>
                </c:pt>
              </c:numCache>
            </c:numRef>
          </c:val>
        </c:ser>
        <c:dLbls>
          <c:showVal val="1"/>
        </c:dLbls>
        <c:axId val="77436416"/>
        <c:axId val="77437952"/>
      </c:barChart>
      <c:catAx>
        <c:axId val="77436416"/>
        <c:scaling>
          <c:orientation val="minMax"/>
        </c:scaling>
        <c:axPos val="b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7437952"/>
        <c:crosses val="autoZero"/>
        <c:auto val="1"/>
        <c:lblAlgn val="ctr"/>
        <c:lblOffset val="100"/>
      </c:catAx>
      <c:valAx>
        <c:axId val="77437952"/>
        <c:scaling>
          <c:orientation val="minMax"/>
          <c:max val="100"/>
        </c:scaling>
        <c:axPos val="l"/>
        <c:majorGridlines>
          <c:spPr>
            <a:ln>
              <a:solidFill>
                <a:srgbClr val="4F81BD">
                  <a:alpha val="20000"/>
                </a:srgb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sk-SK" b="0"/>
                </a:pPr>
                <a:r>
                  <a:rPr lang="sk-SK" b="0"/>
                  <a:t>Percentá</a:t>
                </a:r>
              </a:p>
            </c:rich>
          </c:tx>
        </c:title>
        <c:numFmt formatCode="0" sourceLinked="1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7436416"/>
        <c:crosses val="autoZero"/>
        <c:crossBetween val="between"/>
      </c:valAx>
    </c:plotArea>
    <c:legend>
      <c:legendPos val="t"/>
      <c:txPr>
        <a:bodyPr/>
        <a:lstStyle/>
        <a:p>
          <a:pPr>
            <a:defRPr lang="sk-SK"/>
          </a:pPr>
          <a:endParaRPr lang="cs-CZ"/>
        </a:p>
      </c:txPr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baseline="0">
          <a:latin typeface="Times New Roman" pitchFamily="18" charset="0"/>
        </a:defRPr>
      </a:pPr>
      <a:endParaRPr lang="cs-CZ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style val="26"/>
  <c:chart>
    <c:title>
      <c:tx>
        <c:rich>
          <a:bodyPr/>
          <a:lstStyle/>
          <a:p>
            <a:pPr>
              <a:defRPr lang="sk-SK"/>
            </a:pPr>
            <a:r>
              <a:rPr lang="sk-SK" sz="1300"/>
              <a:t>Pokiaľ ste odpovedali na 10. otázku kladne, tak uveďte príklady predmetov, na ktorých by sa to mohlo vyučovať:</a:t>
            </a:r>
          </a:p>
        </c:rich>
      </c:tx>
    </c:title>
    <c:plotArea>
      <c:layout/>
      <c:pie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9.2620000000000063E-2"/>
                  <c:y val="8.2358333333333367E-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1.3469597550306215E-2"/>
                  <c:y val="-1.3900625100878881E-2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1.0741141732283781E-2"/>
                  <c:y val="-5.4355804294272904E-3"/>
                </c:manualLayout>
              </c:layout>
              <c:showCatName val="1"/>
              <c:showPercent val="1"/>
            </c:dLbl>
            <c:dLbl>
              <c:idx val="5"/>
              <c:layout>
                <c:manualLayout>
                  <c:x val="-2.0367563429571352E-2"/>
                  <c:y val="-1.4351612123407576E-2"/>
                </c:manualLayout>
              </c:layout>
              <c:showCatName val="1"/>
              <c:showPercent val="1"/>
            </c:dLbl>
            <c:dLbl>
              <c:idx val="6"/>
              <c:layout>
                <c:manualLayout>
                  <c:x val="-0.16358444444444822"/>
                  <c:y val="6.0038425925928056E-2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lang="sk-SK"/>
                </a:pPr>
                <a:endParaRPr lang="cs-CZ"/>
              </a:p>
            </c:txPr>
            <c:showCatName val="1"/>
            <c:showPercent val="1"/>
            <c:showLeaderLines val="1"/>
          </c:dLbls>
          <c:cat>
            <c:strRef>
              <c:f>Dotazník!$B$97:$B$103</c:f>
              <c:strCache>
                <c:ptCount val="7"/>
                <c:pt idx="0">
                  <c:v>programovanie</c:v>
                </c:pt>
                <c:pt idx="1">
                  <c:v>elektrotechnika</c:v>
                </c:pt>
                <c:pt idx="2">
                  <c:v>informatika</c:v>
                </c:pt>
                <c:pt idx="3">
                  <c:v>matematika</c:v>
                </c:pt>
                <c:pt idx="4">
                  <c:v>princípy a systémy strojov</c:v>
                </c:pt>
                <c:pt idx="5">
                  <c:v>technické predmety</c:v>
                </c:pt>
                <c:pt idx="6">
                  <c:v>žiadna odpoveď</c:v>
                </c:pt>
              </c:strCache>
            </c:strRef>
          </c:cat>
          <c:val>
            <c:numRef>
              <c:f>Dotazník!$C$97:$C$103</c:f>
              <c:numCache>
                <c:formatCode>General</c:formatCode>
                <c:ptCount val="7"/>
                <c:pt idx="0">
                  <c:v>7</c:v>
                </c:pt>
                <c:pt idx="1">
                  <c:v>6</c:v>
                </c:pt>
                <c:pt idx="2">
                  <c:v>5</c:v>
                </c:pt>
                <c:pt idx="3">
                  <c:v>4</c:v>
                </c:pt>
                <c:pt idx="4">
                  <c:v>3</c:v>
                </c:pt>
                <c:pt idx="5">
                  <c:v>6</c:v>
                </c:pt>
                <c:pt idx="6">
                  <c:v>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spPr>
    <a:ln>
      <a:solidFill>
        <a:srgbClr val="FF0000"/>
      </a:solidFill>
    </a:ln>
  </c:spPr>
  <c:txPr>
    <a:bodyPr/>
    <a:lstStyle/>
    <a:p>
      <a:pPr>
        <a:defRPr baseline="0">
          <a:latin typeface="Times New Roman" pitchFamily="18" charset="0"/>
        </a:defRPr>
      </a:pPr>
      <a:endParaRPr lang="cs-CZ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roundedCorners val="1"/>
  <c:style val="26"/>
  <c:chart>
    <c:title>
      <c:tx>
        <c:rich>
          <a:bodyPr/>
          <a:lstStyle/>
          <a:p>
            <a:pPr>
              <a:defRPr lang="sk-SK" b="1"/>
            </a:pPr>
            <a:r>
              <a:rPr lang="sk-SK" sz="2400" b="1" dirty="0"/>
              <a:t>Celková</a:t>
            </a:r>
            <a:r>
              <a:rPr lang="sk-SK" sz="2400" b="1" baseline="0" dirty="0"/>
              <a:t> úspešnosť testu</a:t>
            </a:r>
            <a:endParaRPr lang="en-US" sz="2400" b="1" dirty="0"/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v>Denní študenti</c:v>
          </c:tx>
          <c:spPr>
            <a:solidFill>
              <a:srgbClr val="00B0F0"/>
            </a:solidFill>
          </c:spPr>
          <c:dLbls>
            <c:txPr>
              <a:bodyPr/>
              <a:lstStyle/>
              <a:p>
                <a:pPr>
                  <a:defRPr lang="sk-SK" sz="1000"/>
                </a:pPr>
                <a:endParaRPr lang="cs-CZ"/>
              </a:p>
            </c:txPr>
            <c:dLblPos val="outEnd"/>
            <c:showVal val="1"/>
          </c:dLbls>
          <c:cat>
            <c:strRef>
              <c:f>Test!$A$50:$B$50</c:f>
              <c:strCache>
                <c:ptCount val="2"/>
                <c:pt idx="0">
                  <c:v>Správne</c:v>
                </c:pt>
                <c:pt idx="1">
                  <c:v>Nesprávne</c:v>
                </c:pt>
              </c:strCache>
            </c:strRef>
          </c:cat>
          <c:val>
            <c:numRef>
              <c:f>Test!$A$51:$B$51</c:f>
              <c:numCache>
                <c:formatCode>0</c:formatCode>
                <c:ptCount val="2"/>
                <c:pt idx="0">
                  <c:v>77.777777777777658</c:v>
                </c:pt>
                <c:pt idx="1">
                  <c:v>22.222222222221184</c:v>
                </c:pt>
              </c:numCache>
            </c:numRef>
          </c:val>
        </c:ser>
        <c:ser>
          <c:idx val="1"/>
          <c:order val="1"/>
          <c:tx>
            <c:v>Externí študenti</c:v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lang="sk-SK" sz="1000"/>
                </a:pPr>
                <a:endParaRPr lang="cs-CZ"/>
              </a:p>
            </c:txPr>
            <c:dLblPos val="outEnd"/>
            <c:showVal val="1"/>
          </c:dLbls>
          <c:cat>
            <c:strRef>
              <c:f>Test!$A$50:$B$50</c:f>
              <c:strCache>
                <c:ptCount val="2"/>
                <c:pt idx="0">
                  <c:v>Správne</c:v>
                </c:pt>
                <c:pt idx="1">
                  <c:v>Nesprávne</c:v>
                </c:pt>
              </c:strCache>
            </c:strRef>
          </c:cat>
          <c:val>
            <c:numRef>
              <c:f>Test!$A$52:$B$52</c:f>
              <c:numCache>
                <c:formatCode>0</c:formatCode>
                <c:ptCount val="2"/>
                <c:pt idx="0">
                  <c:v>50.8</c:v>
                </c:pt>
                <c:pt idx="1">
                  <c:v>49.2</c:v>
                </c:pt>
              </c:numCache>
            </c:numRef>
          </c:val>
        </c:ser>
        <c:dLbls>
          <c:showVal val="1"/>
        </c:dLbls>
        <c:axId val="78715904"/>
        <c:axId val="78725888"/>
      </c:barChart>
      <c:catAx>
        <c:axId val="7871590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sk-SK" sz="1600" b="0"/>
            </a:pPr>
            <a:endParaRPr lang="cs-CZ"/>
          </a:p>
        </c:txPr>
        <c:crossAx val="78725888"/>
        <c:crosses val="autoZero"/>
        <c:auto val="1"/>
        <c:lblAlgn val="ctr"/>
        <c:lblOffset val="100"/>
      </c:catAx>
      <c:valAx>
        <c:axId val="78725888"/>
        <c:scaling>
          <c:orientation val="minMax"/>
          <c:max val="100"/>
        </c:scaling>
        <c:axPos val="l"/>
        <c:majorGridlines>
          <c:spPr>
            <a:ln w="3175" cmpd="dbl">
              <a:solidFill>
                <a:sysClr val="window" lastClr="FFFFFF">
                  <a:lumMod val="75000"/>
                  <a:alpha val="61000"/>
                </a:sys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 lang="sk-SK" sz="1200" b="0" i="0"/>
                </a:pPr>
                <a:r>
                  <a:rPr lang="sk-SK" sz="1200" b="0" i="0"/>
                  <a:t>Percentá</a:t>
                </a:r>
              </a:p>
            </c:rich>
          </c:tx>
        </c:title>
        <c:numFmt formatCode="0" sourceLinked="1"/>
        <c:tickLblPos val="nextTo"/>
        <c:txPr>
          <a:bodyPr/>
          <a:lstStyle/>
          <a:p>
            <a:pPr>
              <a:defRPr lang="sk-SK"/>
            </a:pPr>
            <a:endParaRPr lang="cs-CZ"/>
          </a:p>
        </c:txPr>
        <c:crossAx val="78715904"/>
        <c:crosses val="autoZero"/>
        <c:crossBetween val="between"/>
      </c:valAx>
    </c:plotArea>
    <c:legend>
      <c:legendPos val="r"/>
      <c:txPr>
        <a:bodyPr/>
        <a:lstStyle/>
        <a:p>
          <a:pPr>
            <a:defRPr lang="sk-SK" sz="1600" b="0"/>
          </a:pPr>
          <a:endParaRPr lang="cs-CZ"/>
        </a:p>
      </c:txPr>
    </c:legend>
    <c:plotVisOnly val="1"/>
    <c:dispBlanksAs val="gap"/>
  </c:chart>
  <c:spPr>
    <a:ln w="6350" cmpd="sng">
      <a:solidFill>
        <a:schemeClr val="accent1"/>
      </a:solidFill>
    </a:ln>
  </c:spPr>
  <c:txPr>
    <a:bodyPr/>
    <a:lstStyle/>
    <a:p>
      <a:pPr>
        <a:defRPr sz="1200" b="0">
          <a:latin typeface="Times New Roman" pitchFamily="18" charset="0"/>
          <a:cs typeface="Times New Roman" pitchFamily="18" charset="0"/>
        </a:defRPr>
      </a:pPr>
      <a:endParaRPr lang="cs-CZ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ľná forma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oľná forma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 smtClean="0"/>
              <a:t>Kliknite sem a upravte štýl predlohy podnadpisov.</a:t>
            </a:r>
            <a:endParaRPr kumimoji="0" lang="en-US"/>
          </a:p>
        </p:txBody>
      </p:sp>
      <p:sp>
        <p:nvSpPr>
          <p:cNvPr id="30" name="Zástupný symbol dátumu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6C78-F2B9-4AF4-B589-A801DCF445AD}" type="datetimeFigureOut">
              <a:rPr lang="sk-SK" smtClean="0"/>
              <a:pPr/>
              <a:t>24. 5. 2011</a:t>
            </a:fld>
            <a:endParaRPr lang="sk-SK"/>
          </a:p>
        </p:txBody>
      </p:sp>
      <p:sp>
        <p:nvSpPr>
          <p:cNvPr id="19" name="Zástupný symbol päty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27" name="Zástupný symbol čísla snímky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A8F-9155-4B82-8A12-EA7182E66E3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6C78-F2B9-4AF4-B589-A801DCF445AD}" type="datetimeFigureOut">
              <a:rPr lang="sk-SK" smtClean="0"/>
              <a:pPr/>
              <a:t>24. 5. 2011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A8F-9155-4B82-8A12-EA7182E66E3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6C78-F2B9-4AF4-B589-A801DCF445AD}" type="datetimeFigureOut">
              <a:rPr lang="sk-SK" smtClean="0"/>
              <a:pPr/>
              <a:t>24. 5. 2011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A8F-9155-4B82-8A12-EA7182E66E3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6C78-F2B9-4AF4-B589-A801DCF445AD}" type="datetimeFigureOut">
              <a:rPr lang="sk-SK" smtClean="0"/>
              <a:pPr/>
              <a:t>24. 5. 2011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A8F-9155-4B82-8A12-EA7182E66E3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ľná forma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ľná forma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6C78-F2B9-4AF4-B589-A801DCF445AD}" type="datetimeFigureOut">
              <a:rPr lang="sk-SK" smtClean="0"/>
              <a:pPr/>
              <a:t>24. 5. 2011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A8F-9155-4B82-8A12-EA7182E66E3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6C78-F2B9-4AF4-B589-A801DCF445AD}" type="datetimeFigureOut">
              <a:rPr lang="sk-SK" smtClean="0"/>
              <a:pPr/>
              <a:t>24. 5. 2011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A8F-9155-4B82-8A12-EA7182E66E3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6C78-F2B9-4AF4-B589-A801DCF445AD}" type="datetimeFigureOut">
              <a:rPr lang="sk-SK" smtClean="0"/>
              <a:pPr/>
              <a:t>24. 5. 2011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A8F-9155-4B82-8A12-EA7182E66E3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6C78-F2B9-4AF4-B589-A801DCF445AD}" type="datetimeFigureOut">
              <a:rPr lang="sk-SK" smtClean="0"/>
              <a:pPr/>
              <a:t>24. 5. 2011</a:t>
            </a:fld>
            <a:endParaRPr lang="sk-SK"/>
          </a:p>
        </p:txBody>
      </p:sp>
      <p:sp>
        <p:nvSpPr>
          <p:cNvPr id="8" name="Zástupný symbol čísla snímky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79DA8F-9155-4B82-8A12-EA7182E66E3F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9" name="Zástupný symbol päty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  <p:transition spd="med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6C78-F2B9-4AF4-B589-A801DCF445AD}" type="datetimeFigureOut">
              <a:rPr lang="sk-SK" smtClean="0"/>
              <a:pPr/>
              <a:t>24. 5. 2011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A8F-9155-4B82-8A12-EA7182E66E3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66C78-F2B9-4AF4-B589-A801DCF445AD}" type="datetimeFigureOut">
              <a:rPr lang="sk-SK" smtClean="0"/>
              <a:pPr/>
              <a:t>24. 5. 2011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B79DA8F-9155-4B82-8A12-EA7182E66E3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D666C78-F2B9-4AF4-B589-A801DCF445AD}" type="datetimeFigureOut">
              <a:rPr lang="sk-SK" smtClean="0"/>
              <a:pPr/>
              <a:t>24. 5. 2011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9DA8F-9155-4B82-8A12-EA7182E66E3F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  <p:transition spd="med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ľná forma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oľná forma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Zástupný symbol nadpis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0" name="Zástupný symbol textu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D666C78-F2B9-4AF4-B589-A801DCF445AD}" type="datetimeFigureOut">
              <a:rPr lang="sk-SK" smtClean="0"/>
              <a:pPr/>
              <a:t>24. 5. 2011</a:t>
            </a:fld>
            <a:endParaRPr lang="sk-SK"/>
          </a:p>
        </p:txBody>
      </p:sp>
      <p:sp>
        <p:nvSpPr>
          <p:cNvPr id="22" name="Zástupný symbol päty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18" name="Zástupný symbol čísla snímky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B79DA8F-9155-4B82-8A12-EA7182E66E3F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 dir="rd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3.swf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67544" y="1124744"/>
            <a:ext cx="6408712" cy="2448272"/>
          </a:xfrm>
        </p:spPr>
        <p:txBody>
          <a:bodyPr>
            <a:noAutofit/>
          </a:bodyPr>
          <a:lstStyle/>
          <a:p>
            <a:pPr algn="ctr"/>
            <a:r>
              <a:rPr lang="sk-SK" sz="4000" dirty="0" smtClean="0">
                <a:solidFill>
                  <a:srgbClr val="FF0000"/>
                </a:solidFill>
              </a:rPr>
              <a:t>VYUČOVANIE SYSTÉMOV CAD E-LEARNINGOVOU METÓDOU</a:t>
            </a:r>
            <a:br>
              <a:rPr lang="sk-SK" sz="4000" dirty="0" smtClean="0">
                <a:solidFill>
                  <a:srgbClr val="FF0000"/>
                </a:solidFill>
              </a:rPr>
            </a:br>
            <a:r>
              <a:rPr lang="sk-SK" sz="2400" dirty="0" smtClean="0">
                <a:solidFill>
                  <a:srgbClr val="FF0000"/>
                </a:solidFill>
              </a:rPr>
              <a:t>(</a:t>
            </a:r>
            <a:r>
              <a:rPr lang="sk-SK" sz="2400" cap="none" dirty="0" smtClean="0">
                <a:solidFill>
                  <a:srgbClr val="FF0000"/>
                </a:solidFill>
              </a:rPr>
              <a:t>Olympiáda techniky Plzeň</a:t>
            </a:r>
            <a:r>
              <a:rPr lang="sk-SK" sz="2400" dirty="0" smtClean="0">
                <a:solidFill>
                  <a:srgbClr val="FF0000"/>
                </a:solidFill>
              </a:rPr>
              <a:t>)</a:t>
            </a:r>
            <a:r>
              <a:rPr lang="sk-SK" sz="4000" dirty="0" smtClean="0">
                <a:solidFill>
                  <a:schemeClr val="tx1"/>
                </a:solidFill>
              </a:rPr>
              <a:t/>
            </a:r>
            <a:br>
              <a:rPr lang="sk-SK" sz="4000" dirty="0" smtClean="0">
                <a:solidFill>
                  <a:schemeClr val="tx1"/>
                </a:solidFill>
              </a:rPr>
            </a:br>
            <a:endParaRPr lang="sk-SK" sz="4000" dirty="0">
              <a:solidFill>
                <a:schemeClr val="tx1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544" y="4509120"/>
            <a:ext cx="6480048" cy="2160240"/>
          </a:xfrm>
        </p:spPr>
        <p:txBody>
          <a:bodyPr/>
          <a:lstStyle/>
          <a:p>
            <a:pPr algn="ctr"/>
            <a:r>
              <a:rPr lang="sk-SK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Bc. JURAJ FÖLDESI</a:t>
            </a:r>
          </a:p>
          <a:p>
            <a:pPr algn="ctr"/>
            <a:r>
              <a:rPr lang="sk-SK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2011</a:t>
            </a:r>
          </a:p>
          <a:p>
            <a:pPr algn="ctr"/>
            <a:endParaRPr lang="sk-SK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Pracovný postup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aplikovanie úvodnej prezentácie,</a:t>
            </a:r>
          </a:p>
          <a:p>
            <a:r>
              <a:rPr lang="sk-SK" dirty="0" smtClean="0"/>
              <a:t>aplikovanie inštruktážnych videí (10 po cca 3 min) o práci v DoubleCAD XT 2, vytvorených pomocou profesionálneho softvéru na tvorbu multimediálneho výukového obsahu v oblasti e-learningu,</a:t>
            </a:r>
          </a:p>
          <a:p>
            <a:r>
              <a:rPr lang="sk-SK" dirty="0" smtClean="0"/>
              <a:t>aplikovanie vedomostného testu,</a:t>
            </a:r>
          </a:p>
          <a:p>
            <a:r>
              <a:rPr lang="sk-SK" dirty="0" smtClean="0"/>
              <a:t>aplikovanie dotazníka.</a:t>
            </a:r>
          </a:p>
          <a:p>
            <a:endParaRPr lang="sk-SK" dirty="0" smtClean="0"/>
          </a:p>
          <a:p>
            <a:endParaRPr lang="sk-SK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>Hypotéza H1</a:t>
            </a:r>
            <a:br>
              <a:rPr lang="sk-SK" dirty="0" smtClean="0"/>
            </a:br>
            <a:r>
              <a:rPr lang="sk-SK" sz="1800" dirty="0" smtClean="0"/>
              <a:t>Vyučovanie systémov CAD e-learningovou metódou je atraktívnejšie pre študentov ako klasické vyučovanie.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sz="3200" dirty="0" smtClean="0"/>
              <a:t>Dotazníková otázka č. 1 a č. 2</a:t>
            </a:r>
          </a:p>
          <a:p>
            <a:endParaRPr lang="sk-SK" dirty="0" smtClean="0"/>
          </a:p>
          <a:p>
            <a:endParaRPr lang="sk-SK" dirty="0" smtClean="0"/>
          </a:p>
          <a:p>
            <a:pPr>
              <a:buNone/>
            </a:pPr>
            <a:endParaRPr lang="sk-SK" dirty="0" smtClean="0"/>
          </a:p>
        </p:txBody>
      </p:sp>
      <p:graphicFrame>
        <p:nvGraphicFramePr>
          <p:cNvPr id="4" name="Graf 3"/>
          <p:cNvGraphicFramePr/>
          <p:nvPr/>
        </p:nvGraphicFramePr>
        <p:xfrm>
          <a:off x="1043608" y="2132856"/>
          <a:ext cx="3816424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 4"/>
          <p:cNvGraphicFramePr/>
          <p:nvPr/>
        </p:nvGraphicFramePr>
        <p:xfrm>
          <a:off x="1043608" y="4293096"/>
          <a:ext cx="3816424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BlokTextu 8"/>
          <p:cNvSpPr txBox="1"/>
          <p:nvPr/>
        </p:nvSpPr>
        <p:spPr>
          <a:xfrm>
            <a:off x="3491880" y="33265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b="1" dirty="0" smtClean="0">
                <a:solidFill>
                  <a:schemeClr val="bg1"/>
                </a:solidFill>
              </a:rPr>
              <a:t>POTVRDENÁ</a:t>
            </a:r>
            <a:endParaRPr lang="sk-SK" sz="3200" b="1" dirty="0">
              <a:solidFill>
                <a:schemeClr val="bg1"/>
              </a:solidFill>
            </a:endParaRPr>
          </a:p>
        </p:txBody>
      </p:sp>
      <p:cxnSp>
        <p:nvCxnSpPr>
          <p:cNvPr id="8" name="Rovná spojovacia šípka 7"/>
          <p:cNvCxnSpPr/>
          <p:nvPr/>
        </p:nvCxnSpPr>
        <p:spPr>
          <a:xfrm rot="16200000" flipV="1">
            <a:off x="5076056" y="3356992"/>
            <a:ext cx="50405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ovná spojovacia šípka 12"/>
          <p:cNvCxnSpPr/>
          <p:nvPr/>
        </p:nvCxnSpPr>
        <p:spPr>
          <a:xfrm rot="10800000" flipV="1">
            <a:off x="5004048" y="4437112"/>
            <a:ext cx="57606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BlokTextu 15"/>
          <p:cNvSpPr txBox="1"/>
          <p:nvPr/>
        </p:nvSpPr>
        <p:spPr>
          <a:xfrm>
            <a:off x="5652120" y="3573016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/>
              <a:t>80,25% </a:t>
            </a:r>
            <a:r>
              <a:rPr lang="sk-SK" dirty="0" smtClean="0"/>
              <a:t>kladných odpovedí</a:t>
            </a:r>
            <a:endParaRPr lang="sk-SK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>Hypotéza H2</a:t>
            </a:r>
            <a:br>
              <a:rPr lang="sk-SK" dirty="0" smtClean="0"/>
            </a:br>
            <a:r>
              <a:rPr lang="sk-SK" sz="1800" dirty="0" smtClean="0"/>
              <a:t>Študentom externého štúdia sa vyučovanie systémov CAD e-learningovou metódou páči viac ako študentom denného štúdia.</a:t>
            </a:r>
            <a:br>
              <a:rPr lang="sk-SK" sz="1800" dirty="0" smtClean="0"/>
            </a:b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Dotazníková otázka č. 1 a č. 2</a:t>
            </a:r>
          </a:p>
          <a:p>
            <a:r>
              <a:rPr lang="sk-SK" dirty="0" smtClean="0"/>
              <a:t>Denní 66,5% </a:t>
            </a:r>
            <a:r>
              <a:rPr lang="sk-SK" sz="3600" dirty="0" smtClean="0">
                <a:latin typeface="Times New Roman"/>
                <a:cs typeface="Times New Roman"/>
              </a:rPr>
              <a:t>˂</a:t>
            </a:r>
            <a:r>
              <a:rPr lang="sk-SK" dirty="0" smtClean="0">
                <a:solidFill>
                  <a:schemeClr val="bg1"/>
                </a:solidFill>
              </a:rPr>
              <a:t> </a:t>
            </a:r>
            <a:r>
              <a:rPr lang="sk-SK" dirty="0" smtClean="0"/>
              <a:t>94% Externí</a:t>
            </a:r>
          </a:p>
          <a:p>
            <a:pPr>
              <a:buNone/>
            </a:pPr>
            <a:r>
              <a:rPr lang="sk-SK" sz="2400" b="1" dirty="0" smtClean="0">
                <a:solidFill>
                  <a:schemeClr val="bg1"/>
                </a:solidFill>
              </a:rPr>
              <a:t>	</a:t>
            </a:r>
          </a:p>
          <a:p>
            <a:pPr>
              <a:buNone/>
            </a:pPr>
            <a:r>
              <a:rPr lang="sk-SK" sz="2400" b="1" dirty="0" smtClean="0">
                <a:solidFill>
                  <a:schemeClr val="bg1"/>
                </a:solidFill>
              </a:rPr>
              <a:t>	</a:t>
            </a:r>
            <a:endParaRPr lang="sk-SK" b="1" dirty="0">
              <a:solidFill>
                <a:schemeClr val="bg1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3635896" y="332656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b="1" dirty="0" smtClean="0">
                <a:solidFill>
                  <a:schemeClr val="bg1"/>
                </a:solidFill>
              </a:rPr>
              <a:t>POTVRDENÁ</a:t>
            </a:r>
            <a:endParaRPr lang="sk-SK" sz="3600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467600" cy="1084982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Hypotéza H3</a:t>
            </a:r>
            <a:br>
              <a:rPr lang="sk-SK" dirty="0" smtClean="0"/>
            </a:br>
            <a:r>
              <a:rPr lang="sk-SK" sz="1800" dirty="0" smtClean="0"/>
              <a:t>Inštruktážne videá poskytujú dostatok informácií o práci so základnými nástrojmi v konštrukčnom programe DoubleCAD XT 2.</a:t>
            </a:r>
            <a:br>
              <a:rPr lang="sk-SK" sz="1800" dirty="0" smtClean="0"/>
            </a:br>
            <a:endParaRPr lang="sk-SK" sz="1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Dotazníková otázka č. 6</a:t>
            </a:r>
          </a:p>
          <a:p>
            <a:endParaRPr lang="sk-SK" dirty="0" smtClean="0"/>
          </a:p>
          <a:p>
            <a:endParaRPr lang="sk-SK" dirty="0" smtClean="0"/>
          </a:p>
          <a:p>
            <a:endParaRPr lang="sk-SK" dirty="0" smtClean="0"/>
          </a:p>
          <a:p>
            <a:endParaRPr lang="sk-SK" dirty="0" smtClean="0"/>
          </a:p>
          <a:p>
            <a:endParaRPr lang="sk-SK" dirty="0" smtClean="0"/>
          </a:p>
          <a:p>
            <a:pPr>
              <a:buNone/>
            </a:pPr>
            <a:endParaRPr lang="sk-SK" dirty="0" smtClean="0"/>
          </a:p>
        </p:txBody>
      </p:sp>
      <p:graphicFrame>
        <p:nvGraphicFramePr>
          <p:cNvPr id="4" name="Graf 3"/>
          <p:cNvGraphicFramePr/>
          <p:nvPr/>
        </p:nvGraphicFramePr>
        <p:xfrm>
          <a:off x="971600" y="2204864"/>
          <a:ext cx="4320480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BlokTextu 4"/>
          <p:cNvSpPr txBox="1"/>
          <p:nvPr/>
        </p:nvSpPr>
        <p:spPr>
          <a:xfrm>
            <a:off x="6228184" y="3068960"/>
            <a:ext cx="1512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/>
              <a:t>89,5% </a:t>
            </a:r>
            <a:r>
              <a:rPr lang="sk-SK" dirty="0" smtClean="0"/>
              <a:t>kladných odpovedí</a:t>
            </a:r>
            <a:endParaRPr lang="sk-SK" dirty="0"/>
          </a:p>
        </p:txBody>
      </p:sp>
      <p:cxnSp>
        <p:nvCxnSpPr>
          <p:cNvPr id="7" name="Rovná spojovacia šípka 6"/>
          <p:cNvCxnSpPr/>
          <p:nvPr/>
        </p:nvCxnSpPr>
        <p:spPr>
          <a:xfrm rot="10800000">
            <a:off x="5436096" y="3573016"/>
            <a:ext cx="6480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BlokTextu 11"/>
          <p:cNvSpPr txBox="1"/>
          <p:nvPr/>
        </p:nvSpPr>
        <p:spPr>
          <a:xfrm>
            <a:off x="3635896" y="260648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sk-SK" sz="3600" b="1" dirty="0" smtClean="0">
                <a:solidFill>
                  <a:schemeClr val="bg1"/>
                </a:solidFill>
              </a:rPr>
              <a:t>POTVRDENÁ</a:t>
            </a:r>
          </a:p>
          <a:p>
            <a:endParaRPr lang="sk-SK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>Hypotéza H4</a:t>
            </a:r>
            <a:br>
              <a:rPr lang="sk-SK" dirty="0" smtClean="0"/>
            </a:br>
            <a:r>
              <a:rPr lang="sk-SK" sz="1800" dirty="0" smtClean="0"/>
              <a:t>Študenti odporučia vyučovanie systémov CAD e-learningovou metódou na predmete Počítačová grafika CAD.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Dotazníková otázka č. 1, č. 2 a č. 8</a:t>
            </a:r>
            <a:endParaRPr lang="sk-SK" dirty="0"/>
          </a:p>
        </p:txBody>
      </p:sp>
      <p:graphicFrame>
        <p:nvGraphicFramePr>
          <p:cNvPr id="4" name="Graf 3"/>
          <p:cNvGraphicFramePr/>
          <p:nvPr/>
        </p:nvGraphicFramePr>
        <p:xfrm>
          <a:off x="1043608" y="2132856"/>
          <a:ext cx="324036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 4"/>
          <p:cNvGraphicFramePr/>
          <p:nvPr/>
        </p:nvGraphicFramePr>
        <p:xfrm>
          <a:off x="1043608" y="4365104"/>
          <a:ext cx="3240360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 5"/>
          <p:cNvGraphicFramePr/>
          <p:nvPr/>
        </p:nvGraphicFramePr>
        <p:xfrm>
          <a:off x="4572000" y="2132856"/>
          <a:ext cx="324036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BlokTextu 6"/>
          <p:cNvSpPr txBox="1"/>
          <p:nvPr/>
        </p:nvSpPr>
        <p:spPr>
          <a:xfrm>
            <a:off x="3563888" y="332656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b="1" dirty="0" smtClean="0">
                <a:solidFill>
                  <a:schemeClr val="bg1"/>
                </a:solidFill>
              </a:rPr>
              <a:t>POTVRDENÁ</a:t>
            </a:r>
            <a:endParaRPr lang="sk-SK" sz="3600" b="1" dirty="0">
              <a:solidFill>
                <a:schemeClr val="bg1"/>
              </a:solidFill>
            </a:endParaRPr>
          </a:p>
        </p:txBody>
      </p:sp>
      <p:sp>
        <p:nvSpPr>
          <p:cNvPr id="8" name="BlokTextu 7"/>
          <p:cNvSpPr txBox="1"/>
          <p:nvPr/>
        </p:nvSpPr>
        <p:spPr>
          <a:xfrm>
            <a:off x="5076056" y="4797152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dirty="0" smtClean="0"/>
              <a:t>82% </a:t>
            </a:r>
            <a:r>
              <a:rPr lang="sk-SK" dirty="0" smtClean="0"/>
              <a:t>kladných odpovedí</a:t>
            </a:r>
            <a:endParaRPr lang="sk-SK" dirty="0"/>
          </a:p>
        </p:txBody>
      </p:sp>
      <p:cxnSp>
        <p:nvCxnSpPr>
          <p:cNvPr id="10" name="Rovná spojovacia šípka 9"/>
          <p:cNvCxnSpPr/>
          <p:nvPr/>
        </p:nvCxnSpPr>
        <p:spPr>
          <a:xfrm rot="16200000" flipV="1">
            <a:off x="4896036" y="4401108"/>
            <a:ext cx="43204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ovná spojovacia šípka 12"/>
          <p:cNvCxnSpPr/>
          <p:nvPr/>
        </p:nvCxnSpPr>
        <p:spPr>
          <a:xfrm rot="10800000">
            <a:off x="4427984" y="4365104"/>
            <a:ext cx="64807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ovná spojovacia šípka 13"/>
          <p:cNvCxnSpPr/>
          <p:nvPr/>
        </p:nvCxnSpPr>
        <p:spPr>
          <a:xfrm rot="10800000">
            <a:off x="4427984" y="4869160"/>
            <a:ext cx="57606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>Hypotéza H5</a:t>
            </a:r>
            <a:br>
              <a:rPr lang="sk-SK" dirty="0" smtClean="0"/>
            </a:br>
            <a:r>
              <a:rPr lang="sk-SK" sz="1800" dirty="0" smtClean="0"/>
              <a:t>Študenti odporučia vyučovanie e-learningovou metódou aj na iné predmety.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781128"/>
          </a:xfrm>
        </p:spPr>
        <p:txBody>
          <a:bodyPr/>
          <a:lstStyle/>
          <a:p>
            <a:r>
              <a:rPr lang="sk-SK" dirty="0" smtClean="0"/>
              <a:t>Dotazníková otázka č. 10 a č. 11</a:t>
            </a:r>
          </a:p>
          <a:p>
            <a:endParaRPr lang="sk-SK" dirty="0" smtClean="0"/>
          </a:p>
          <a:p>
            <a:endParaRPr lang="sk-SK" dirty="0" smtClean="0"/>
          </a:p>
          <a:p>
            <a:endParaRPr lang="sk-SK" dirty="0" smtClean="0"/>
          </a:p>
          <a:p>
            <a:endParaRPr lang="sk-SK" dirty="0" smtClean="0"/>
          </a:p>
          <a:p>
            <a:endParaRPr lang="sk-SK" dirty="0" smtClean="0"/>
          </a:p>
          <a:p>
            <a:pPr>
              <a:buNone/>
            </a:pPr>
            <a:r>
              <a:rPr lang="sk-SK" sz="2400" b="1" dirty="0" smtClean="0">
                <a:solidFill>
                  <a:schemeClr val="bg1"/>
                </a:solidFill>
              </a:rPr>
              <a:t>	</a:t>
            </a:r>
          </a:p>
          <a:p>
            <a:pPr>
              <a:buNone/>
            </a:pPr>
            <a:r>
              <a:rPr lang="sk-SK" sz="2400" b="1" dirty="0" smtClean="0">
                <a:solidFill>
                  <a:schemeClr val="bg1"/>
                </a:solidFill>
              </a:rPr>
              <a:t>	</a:t>
            </a:r>
          </a:p>
          <a:p>
            <a:pPr>
              <a:buNone/>
            </a:pPr>
            <a:r>
              <a:rPr lang="sk-SK" sz="2400" b="1" dirty="0" smtClean="0">
                <a:solidFill>
                  <a:schemeClr val="bg1"/>
                </a:solidFill>
              </a:rPr>
              <a:t>	</a:t>
            </a:r>
            <a:endParaRPr lang="sk-SK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Graf 3"/>
          <p:cNvGraphicFramePr/>
          <p:nvPr/>
        </p:nvGraphicFramePr>
        <p:xfrm>
          <a:off x="683568" y="2348880"/>
          <a:ext cx="3528392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 4"/>
          <p:cNvGraphicFramePr/>
          <p:nvPr/>
        </p:nvGraphicFramePr>
        <p:xfrm>
          <a:off x="4499992" y="2348880"/>
          <a:ext cx="3528392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BlokTextu 5"/>
          <p:cNvSpPr txBox="1"/>
          <p:nvPr/>
        </p:nvSpPr>
        <p:spPr>
          <a:xfrm>
            <a:off x="3059832" y="5085184"/>
            <a:ext cx="2680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dirty="0" smtClean="0"/>
              <a:t>75% </a:t>
            </a:r>
            <a:r>
              <a:rPr lang="sk-SK" dirty="0" smtClean="0"/>
              <a:t>kladných odpovedí</a:t>
            </a:r>
            <a:endParaRPr lang="sk-SK" dirty="0"/>
          </a:p>
        </p:txBody>
      </p:sp>
      <p:sp>
        <p:nvSpPr>
          <p:cNvPr id="7" name="BlokTextu 6"/>
          <p:cNvSpPr txBox="1"/>
          <p:nvPr/>
        </p:nvSpPr>
        <p:spPr>
          <a:xfrm>
            <a:off x="3563888" y="476672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b="1" dirty="0" smtClean="0">
                <a:solidFill>
                  <a:schemeClr val="bg1"/>
                </a:solidFill>
              </a:rPr>
              <a:t>POTVRDENÁ</a:t>
            </a:r>
            <a:endParaRPr lang="sk-SK" sz="3600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>Hypotéza H6</a:t>
            </a:r>
            <a:br>
              <a:rPr lang="sk-SK" dirty="0" smtClean="0"/>
            </a:br>
            <a:r>
              <a:rPr lang="sk-SK" sz="1800" dirty="0" smtClean="0"/>
              <a:t>Vyučovanie systémov CAD e-learningovou metódou na predmete Počítačová grafika CAD kladne vplýva na osvojovanie si nových vedomostí.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k-SK" sz="4500" dirty="0" smtClean="0"/>
              <a:t>Výsledky vedomostného testu</a:t>
            </a:r>
          </a:p>
          <a:p>
            <a:endParaRPr lang="sk-SK" sz="3100" dirty="0" smtClean="0"/>
          </a:p>
          <a:p>
            <a:pPr>
              <a:buNone/>
            </a:pPr>
            <a:endParaRPr lang="sk-SK" sz="2200" dirty="0" smtClean="0"/>
          </a:p>
          <a:p>
            <a:pPr>
              <a:buNone/>
            </a:pPr>
            <a:endParaRPr lang="sk-SK" sz="2200" dirty="0" smtClean="0"/>
          </a:p>
          <a:p>
            <a:pPr>
              <a:buNone/>
            </a:pPr>
            <a:endParaRPr lang="sk-SK" sz="2200" dirty="0" smtClean="0"/>
          </a:p>
          <a:p>
            <a:pPr>
              <a:buNone/>
            </a:pPr>
            <a:endParaRPr lang="sk-SK" sz="2200" dirty="0" smtClean="0"/>
          </a:p>
          <a:p>
            <a:pPr>
              <a:buNone/>
            </a:pPr>
            <a:endParaRPr lang="sk-SK" sz="2200" dirty="0" smtClean="0"/>
          </a:p>
          <a:p>
            <a:pPr>
              <a:buNone/>
            </a:pPr>
            <a:endParaRPr lang="sk-SK" sz="2200" dirty="0" smtClean="0"/>
          </a:p>
          <a:p>
            <a:pPr>
              <a:buNone/>
            </a:pPr>
            <a:endParaRPr lang="sk-SK" dirty="0" smtClean="0"/>
          </a:p>
          <a:p>
            <a:endParaRPr lang="sk-SK" dirty="0" smtClean="0"/>
          </a:p>
          <a:p>
            <a:endParaRPr lang="sk-SK" dirty="0" smtClean="0"/>
          </a:p>
          <a:p>
            <a:pPr>
              <a:buNone/>
            </a:pPr>
            <a:endParaRPr lang="sk-SK" dirty="0" smtClean="0"/>
          </a:p>
          <a:p>
            <a:endParaRPr lang="sk-SK" sz="2400" b="1" dirty="0" smtClean="0">
              <a:solidFill>
                <a:schemeClr val="bg1"/>
              </a:solidFill>
            </a:endParaRPr>
          </a:p>
          <a:p>
            <a:r>
              <a:rPr lang="sk-SK" sz="3200" dirty="0" smtClean="0"/>
              <a:t>úspešnosť  64,5% </a:t>
            </a:r>
            <a:r>
              <a:rPr lang="sk-SK" sz="4500" dirty="0" smtClean="0">
                <a:ln w="12700">
                  <a:solidFill>
                    <a:schemeClr val="tx1"/>
                  </a:solidFill>
                </a:ln>
                <a:cs typeface="Times New Roman"/>
              </a:rPr>
              <a:t>˂</a:t>
            </a:r>
            <a:r>
              <a:rPr lang="sk-SK" sz="3200" dirty="0" smtClean="0">
                <a:ln w="31750">
                  <a:solidFill>
                    <a:schemeClr val="tx1"/>
                  </a:solidFill>
                </a:ln>
                <a:cs typeface="Times New Roman"/>
              </a:rPr>
              <a:t> </a:t>
            </a:r>
            <a:r>
              <a:rPr lang="sk-SK" sz="3200" dirty="0" smtClean="0">
                <a:cs typeface="Times New Roman"/>
              </a:rPr>
              <a:t>75% </a:t>
            </a:r>
            <a:r>
              <a:rPr lang="sk-SK" sz="3200" dirty="0" smtClean="0"/>
              <a:t>nami stanovená minimálna hranica</a:t>
            </a:r>
          </a:p>
          <a:p>
            <a:pPr>
              <a:buNone/>
            </a:pPr>
            <a:r>
              <a:rPr lang="sk-SK" sz="2400" b="1" dirty="0" smtClean="0">
                <a:solidFill>
                  <a:schemeClr val="bg1"/>
                </a:solidFill>
              </a:rPr>
              <a:t>	</a:t>
            </a:r>
            <a:endParaRPr lang="sk-SK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Graf 3"/>
          <p:cNvGraphicFramePr/>
          <p:nvPr/>
        </p:nvGraphicFramePr>
        <p:xfrm>
          <a:off x="899592" y="2348880"/>
          <a:ext cx="532859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BlokTextu 4"/>
          <p:cNvSpPr txBox="1"/>
          <p:nvPr/>
        </p:nvSpPr>
        <p:spPr>
          <a:xfrm>
            <a:off x="3635896" y="332656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b="1" dirty="0" smtClean="0">
                <a:solidFill>
                  <a:schemeClr val="bg1"/>
                </a:solidFill>
              </a:rPr>
              <a:t>NEPOTVRDENÁ</a:t>
            </a:r>
            <a:endParaRPr lang="sk-SK" sz="2800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/>
            </a:r>
            <a:br>
              <a:rPr lang="sk-SK" dirty="0" smtClean="0"/>
            </a:br>
            <a:r>
              <a:rPr lang="sk-SK" dirty="0" smtClean="0"/>
              <a:t>Hypotéza H7</a:t>
            </a:r>
            <a:br>
              <a:rPr lang="sk-SK" dirty="0" smtClean="0"/>
            </a:br>
            <a:r>
              <a:rPr lang="sk-SK" sz="1800" dirty="0" smtClean="0"/>
              <a:t>Rozdiel vo výsledkoch vedomostného testu medzi študentmi denného a externého štúdia bude štatisticky významný.</a:t>
            </a:r>
            <a:r>
              <a:rPr lang="sk-SK" dirty="0" smtClean="0"/>
              <a:t/>
            </a:r>
            <a:br>
              <a:rPr lang="sk-SK" dirty="0" smtClean="0"/>
            </a:b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Rozdiel vo výsledkoch vedomostného testu 27% </a:t>
            </a:r>
            <a:r>
              <a:rPr lang="sk-SK" sz="4400" b="1" dirty="0" smtClean="0">
                <a:cs typeface="Times New Roman"/>
              </a:rPr>
              <a:t>˃ </a:t>
            </a:r>
            <a:r>
              <a:rPr lang="sk-SK" dirty="0" smtClean="0">
                <a:cs typeface="Times New Roman"/>
              </a:rPr>
              <a:t>10% nami stanovená hranica</a:t>
            </a:r>
            <a:endParaRPr lang="sk-SK" dirty="0" smtClean="0"/>
          </a:p>
          <a:p>
            <a:pPr>
              <a:buNone/>
            </a:pPr>
            <a:endParaRPr lang="sk-SK" sz="2400" b="1" dirty="0" smtClean="0">
              <a:solidFill>
                <a:schemeClr val="bg1"/>
              </a:solidFill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3563888" y="332656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b="1" dirty="0" smtClean="0">
                <a:solidFill>
                  <a:schemeClr val="bg1"/>
                </a:solidFill>
              </a:rPr>
              <a:t>POTVRDENÁ</a:t>
            </a:r>
          </a:p>
          <a:p>
            <a:endParaRPr lang="sk-SK" sz="3600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</p:txBody>
      </p:sp>
      <p:graphicFrame>
        <p:nvGraphicFramePr>
          <p:cNvPr id="4" name="Graf 3"/>
          <p:cNvGraphicFramePr/>
          <p:nvPr/>
        </p:nvGraphicFramePr>
        <p:xfrm>
          <a:off x="467544" y="3573016"/>
          <a:ext cx="4824536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 4"/>
          <p:cNvGraphicFramePr/>
          <p:nvPr/>
        </p:nvGraphicFramePr>
        <p:xfrm>
          <a:off x="467544" y="260648"/>
          <a:ext cx="4824536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BlokTextu 5"/>
          <p:cNvSpPr txBox="1"/>
          <p:nvPr/>
        </p:nvSpPr>
        <p:spPr>
          <a:xfrm>
            <a:off x="5364088" y="1484784"/>
            <a:ext cx="2808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 smtClean="0"/>
              <a:t>Pomocou aritmetického priemeru z dotazníkových otázok č. 1,2,5,6,8,10. </a:t>
            </a:r>
            <a:endParaRPr lang="sk-SK" sz="2000" dirty="0"/>
          </a:p>
        </p:txBody>
      </p:sp>
      <p:sp>
        <p:nvSpPr>
          <p:cNvPr id="7" name="BlokTextu 6"/>
          <p:cNvSpPr txBox="1"/>
          <p:nvPr/>
        </p:nvSpPr>
        <p:spPr>
          <a:xfrm>
            <a:off x="5364088" y="3645024"/>
            <a:ext cx="2664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 smtClean="0"/>
              <a:t>Porovnanie vplyvu metódy s výsledkami vedomostného testu (PARADOX).</a:t>
            </a:r>
            <a:endParaRPr lang="sk-SK" sz="2000" dirty="0"/>
          </a:p>
        </p:txBody>
      </p:sp>
      <p:cxnSp>
        <p:nvCxnSpPr>
          <p:cNvPr id="9" name="Rovná spojovacia šípka 8"/>
          <p:cNvCxnSpPr/>
          <p:nvPr/>
        </p:nvCxnSpPr>
        <p:spPr>
          <a:xfrm rot="10800000">
            <a:off x="5436096" y="1052736"/>
            <a:ext cx="93610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ovná spojovacia šípka 16"/>
          <p:cNvCxnSpPr/>
          <p:nvPr/>
        </p:nvCxnSpPr>
        <p:spPr>
          <a:xfrm rot="10800000" flipV="1">
            <a:off x="5436096" y="4941168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>Odporúčanie pre pedagogickú teóriu a pedagogickú prax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sz="2400" dirty="0" smtClean="0"/>
              <a:t>Z dotazníkových otázok č. 3, č. 4, č. 5, č. 7 a č. 9</a:t>
            </a:r>
          </a:p>
          <a:p>
            <a:endParaRPr lang="sk-SK" dirty="0"/>
          </a:p>
        </p:txBody>
      </p:sp>
      <p:graphicFrame>
        <p:nvGraphicFramePr>
          <p:cNvPr id="4" name="Graf 3"/>
          <p:cNvGraphicFramePr/>
          <p:nvPr/>
        </p:nvGraphicFramePr>
        <p:xfrm>
          <a:off x="107504" y="2204864"/>
          <a:ext cx="3888432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 4"/>
          <p:cNvGraphicFramePr/>
          <p:nvPr/>
        </p:nvGraphicFramePr>
        <p:xfrm>
          <a:off x="4211960" y="2204864"/>
          <a:ext cx="4032448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Čo prezentujem?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525963"/>
          </a:xfrm>
        </p:spPr>
        <p:txBody>
          <a:bodyPr>
            <a:normAutofit/>
          </a:bodyPr>
          <a:lstStyle/>
          <a:p>
            <a:r>
              <a:rPr lang="sk-SK" sz="3200" dirty="0" smtClean="0"/>
              <a:t>teoretické poznatky o e-learningu a CAD systémoch,</a:t>
            </a:r>
          </a:p>
          <a:p>
            <a:r>
              <a:rPr lang="sk-SK" sz="3200" dirty="0" smtClean="0"/>
              <a:t>návrh e-learningového kurzu zameraného na vyučovanie CAD systémov,</a:t>
            </a:r>
          </a:p>
          <a:p>
            <a:r>
              <a:rPr lang="sk-SK" sz="3200" dirty="0" smtClean="0"/>
              <a:t>modifikáciu predmetu Počítačová grafika CAD.</a:t>
            </a:r>
            <a:endParaRPr lang="sk-SK" sz="3200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/>
          <p:cNvGraphicFramePr/>
          <p:nvPr/>
        </p:nvGraphicFramePr>
        <p:xfrm>
          <a:off x="2339752" y="116632"/>
          <a:ext cx="3384376" cy="278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 5"/>
          <p:cNvGraphicFramePr/>
          <p:nvPr/>
        </p:nvGraphicFramePr>
        <p:xfrm>
          <a:off x="179512" y="2924944"/>
          <a:ext cx="3744416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f 6"/>
          <p:cNvGraphicFramePr/>
          <p:nvPr/>
        </p:nvGraphicFramePr>
        <p:xfrm>
          <a:off x="3923928" y="2924944"/>
          <a:ext cx="3888432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404664"/>
            <a:ext cx="7467600" cy="5904656"/>
          </a:xfrm>
        </p:spPr>
        <p:txBody>
          <a:bodyPr>
            <a:normAutofit lnSpcReduction="10000"/>
          </a:bodyPr>
          <a:lstStyle/>
          <a:p>
            <a:r>
              <a:rPr lang="sk-SK" dirty="0" smtClean="0"/>
              <a:t>odporučujeme </a:t>
            </a:r>
            <a:r>
              <a:rPr lang="sk-SK" dirty="0" err="1" smtClean="0"/>
              <a:t>e-learningovú</a:t>
            </a:r>
            <a:r>
              <a:rPr lang="sk-SK" dirty="0" smtClean="0"/>
              <a:t> metódu na predmet Počítačová grafika CAD, aj na iné predmety,</a:t>
            </a:r>
          </a:p>
          <a:p>
            <a:r>
              <a:rPr lang="sk-SK" dirty="0" smtClean="0"/>
              <a:t>danú metódu by sme aplikovali formou blended </a:t>
            </a:r>
            <a:r>
              <a:rPr lang="sk-SK" dirty="0" err="1" smtClean="0"/>
              <a:t>learningu</a:t>
            </a:r>
            <a:r>
              <a:rPr lang="sk-SK" dirty="0" smtClean="0"/>
              <a:t>, kombináciou on-line výučby s prezenčnou,</a:t>
            </a:r>
          </a:p>
          <a:p>
            <a:r>
              <a:rPr lang="sk-SK" dirty="0" smtClean="0"/>
              <a:t>odporučili by sme zvýšiť hodinovú dotáciu v prezenčnej forme výučby u externých študentov,</a:t>
            </a:r>
          </a:p>
          <a:p>
            <a:r>
              <a:rPr lang="sk-SK" dirty="0" smtClean="0"/>
              <a:t>viac takýchto zaujímavých návodov, resp. e-learningových metód, ktoré by obsahovali rôzne demonštrácie určitých javov, predmetov atď..</a:t>
            </a:r>
          </a:p>
          <a:p>
            <a:endParaRPr lang="sk-SK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ukážka z inštruktážnych videí:</a:t>
            </a:r>
          </a:p>
          <a:p>
            <a:pPr lvl="1"/>
            <a:r>
              <a:rPr lang="sk-SK" dirty="0" smtClean="0">
                <a:hlinkClick r:id="rId2" action="ppaction://hlinkfile"/>
              </a:rPr>
              <a:t>3.swf</a:t>
            </a:r>
            <a:endParaRPr lang="sk-SK" dirty="0" smtClean="0"/>
          </a:p>
          <a:p>
            <a:endParaRPr lang="sk-SK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7467600" cy="1143000"/>
          </a:xfrm>
        </p:spPr>
        <p:txBody>
          <a:bodyPr/>
          <a:lstStyle/>
          <a:p>
            <a:pPr algn="ctr"/>
            <a:r>
              <a:rPr lang="sk-SK" b="1" dirty="0" smtClean="0"/>
              <a:t>Ďakujem za pozornosť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Teoretická časť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0"/>
            <a:ext cx="7643192" cy="4853136"/>
          </a:xfrm>
        </p:spPr>
        <p:txBody>
          <a:bodyPr>
            <a:noAutofit/>
          </a:bodyPr>
          <a:lstStyle/>
          <a:p>
            <a:r>
              <a:rPr lang="sk-SK" sz="2800" dirty="0" smtClean="0"/>
              <a:t>E-LEARNING</a:t>
            </a:r>
          </a:p>
          <a:p>
            <a:pPr lvl="1"/>
            <a:r>
              <a:rPr lang="sk-SK" dirty="0" smtClean="0"/>
              <a:t>História e-learningu</a:t>
            </a:r>
          </a:p>
          <a:p>
            <a:pPr lvl="1"/>
            <a:r>
              <a:rPr lang="sk-SK" dirty="0" smtClean="0"/>
              <a:t>Druhy a formy e-learningu (blended learning, CBL, CBT, IBT, LMS, LCMS, WBT, Web 2.0)</a:t>
            </a:r>
          </a:p>
          <a:p>
            <a:pPr lvl="1"/>
            <a:r>
              <a:rPr lang="sk-SK" dirty="0" smtClean="0"/>
              <a:t>Výhody a nevýhody e-learningu</a:t>
            </a:r>
          </a:p>
          <a:p>
            <a:pPr lvl="1"/>
            <a:r>
              <a:rPr lang="sk-SK" dirty="0" smtClean="0"/>
              <a:t>Vytváranie e-learningových kurzov a didaktické zásady pri ich tvorbe</a:t>
            </a:r>
          </a:p>
          <a:p>
            <a:pPr lvl="1"/>
            <a:r>
              <a:rPr lang="sk-SK" dirty="0" smtClean="0"/>
              <a:t>Subjekty v </a:t>
            </a:r>
            <a:r>
              <a:rPr lang="sk-SK" dirty="0" err="1" smtClean="0"/>
              <a:t>e-learningovom</a:t>
            </a:r>
            <a:r>
              <a:rPr lang="sk-SK" dirty="0" smtClean="0"/>
              <a:t> vzdelávaní</a:t>
            </a:r>
          </a:p>
          <a:p>
            <a:pPr lvl="1"/>
            <a:r>
              <a:rPr lang="sk-SK" dirty="0" smtClean="0"/>
              <a:t>Učiteľ a e-learning</a:t>
            </a:r>
          </a:p>
          <a:p>
            <a:pPr lvl="1"/>
            <a:r>
              <a:rPr lang="sk-SK" dirty="0" smtClean="0"/>
              <a:t>Elektronické študijné materiály</a:t>
            </a:r>
            <a:endParaRPr lang="sk-SK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0"/>
            <a:ext cx="7787208" cy="4925144"/>
          </a:xfrm>
        </p:spPr>
        <p:txBody>
          <a:bodyPr>
            <a:normAutofit lnSpcReduction="10000"/>
          </a:bodyPr>
          <a:lstStyle/>
          <a:p>
            <a:r>
              <a:rPr lang="sk-SK" sz="2800" dirty="0" smtClean="0"/>
              <a:t>CA SYSTÉMY</a:t>
            </a:r>
          </a:p>
          <a:p>
            <a:pPr lvl="1"/>
            <a:r>
              <a:rPr lang="sk-SK" dirty="0" smtClean="0"/>
              <a:t>Rozdelenie CA systémov (CAD, CAPP, CAM, CAD/CAM, CAQ, CAE, PPS, CAPE, CIM)</a:t>
            </a:r>
          </a:p>
          <a:p>
            <a:pPr lvl="1"/>
            <a:r>
              <a:rPr lang="sk-SK" dirty="0" smtClean="0"/>
              <a:t>CAD systémy a ich rozdelenie (malé, stredné a veľké CAD systémy)</a:t>
            </a:r>
          </a:p>
          <a:p>
            <a:pPr lvl="1"/>
            <a:r>
              <a:rPr lang="sk-SK" dirty="0" smtClean="0"/>
              <a:t>Najznámejšie používané CAD systémy (</a:t>
            </a:r>
            <a:r>
              <a:rPr lang="sk-SK" dirty="0" err="1" smtClean="0"/>
              <a:t>AutoCAD</a:t>
            </a:r>
            <a:r>
              <a:rPr lang="sk-SK" dirty="0" smtClean="0"/>
              <a:t>, </a:t>
            </a:r>
            <a:r>
              <a:rPr lang="sk-SK" dirty="0" err="1" smtClean="0"/>
              <a:t>Autodesk</a:t>
            </a:r>
            <a:r>
              <a:rPr lang="sk-SK" dirty="0" smtClean="0"/>
              <a:t> </a:t>
            </a:r>
            <a:r>
              <a:rPr lang="sk-SK" dirty="0" err="1" smtClean="0"/>
              <a:t>inventor</a:t>
            </a:r>
            <a:r>
              <a:rPr lang="sk-SK" dirty="0" smtClean="0"/>
              <a:t> </a:t>
            </a:r>
            <a:r>
              <a:rPr lang="sk-SK" dirty="0" err="1" smtClean="0"/>
              <a:t>profesional</a:t>
            </a:r>
            <a:r>
              <a:rPr lang="sk-SK" dirty="0" smtClean="0"/>
              <a:t>, CATIA, CorelDraw, </a:t>
            </a:r>
            <a:r>
              <a:rPr lang="sk-SK" dirty="0" err="1" smtClean="0"/>
              <a:t>Google</a:t>
            </a:r>
            <a:r>
              <a:rPr lang="sk-SK" dirty="0" smtClean="0"/>
              <a:t> </a:t>
            </a:r>
            <a:r>
              <a:rPr lang="sk-SK" dirty="0" err="1" smtClean="0"/>
              <a:t>SketchUP</a:t>
            </a:r>
            <a:r>
              <a:rPr lang="sk-SK" dirty="0" smtClean="0"/>
              <a:t>, </a:t>
            </a:r>
            <a:r>
              <a:rPr lang="sk-SK" dirty="0" err="1" smtClean="0"/>
              <a:t>Maxon</a:t>
            </a:r>
            <a:r>
              <a:rPr lang="sk-SK" dirty="0" smtClean="0"/>
              <a:t> </a:t>
            </a:r>
            <a:r>
              <a:rPr lang="sk-SK" dirty="0" err="1" smtClean="0"/>
              <a:t>cinema</a:t>
            </a:r>
            <a:r>
              <a:rPr lang="sk-SK" dirty="0" smtClean="0"/>
              <a:t> 4D, </a:t>
            </a:r>
            <a:r>
              <a:rPr lang="sk-SK" dirty="0" err="1" smtClean="0"/>
              <a:t>Mechsoft</a:t>
            </a:r>
            <a:r>
              <a:rPr lang="sk-SK" dirty="0" smtClean="0"/>
              <a:t>, </a:t>
            </a:r>
            <a:r>
              <a:rPr lang="sk-SK" dirty="0" err="1" smtClean="0"/>
              <a:t>Microstation</a:t>
            </a:r>
            <a:r>
              <a:rPr lang="sk-SK" dirty="0" smtClean="0"/>
              <a:t>, </a:t>
            </a:r>
            <a:r>
              <a:rPr lang="sk-SK" dirty="0" err="1" smtClean="0"/>
              <a:t>Pro</a:t>
            </a:r>
            <a:r>
              <a:rPr lang="sk-SK" dirty="0" smtClean="0"/>
              <a:t>/</a:t>
            </a:r>
            <a:r>
              <a:rPr lang="sk-SK" dirty="0" err="1" smtClean="0"/>
              <a:t>Engineer</a:t>
            </a:r>
            <a:r>
              <a:rPr lang="sk-SK" dirty="0" smtClean="0"/>
              <a:t>, </a:t>
            </a:r>
            <a:r>
              <a:rPr lang="sk-SK" dirty="0" err="1" smtClean="0"/>
              <a:t>Solid</a:t>
            </a:r>
            <a:r>
              <a:rPr lang="sk-SK" dirty="0" smtClean="0"/>
              <a:t> Works, </a:t>
            </a:r>
            <a:r>
              <a:rPr lang="sk-SK" dirty="0" err="1" smtClean="0"/>
              <a:t>TurboCAD</a:t>
            </a:r>
            <a:r>
              <a:rPr lang="sk-SK" dirty="0" smtClean="0"/>
              <a:t> </a:t>
            </a:r>
            <a:r>
              <a:rPr lang="sk-SK" dirty="0" err="1" smtClean="0"/>
              <a:t>Pro</a:t>
            </a:r>
            <a:r>
              <a:rPr lang="sk-SK" dirty="0" smtClean="0"/>
              <a:t>, </a:t>
            </a:r>
            <a:r>
              <a:rPr lang="sk-SK" dirty="0" err="1" smtClean="0"/>
              <a:t>Unigraphics</a:t>
            </a:r>
            <a:r>
              <a:rPr lang="sk-SK" dirty="0" smtClean="0"/>
              <a:t>, </a:t>
            </a:r>
            <a:r>
              <a:rPr lang="sk-SK" dirty="0" err="1" smtClean="0"/>
              <a:t>VariCAD</a:t>
            </a:r>
            <a:r>
              <a:rPr lang="sk-SK" dirty="0" smtClean="0"/>
              <a:t>)</a:t>
            </a:r>
          </a:p>
          <a:p>
            <a:pPr lvl="1"/>
            <a:r>
              <a:rPr lang="sk-SK" dirty="0" smtClean="0"/>
              <a:t>DoubleCAD XT 2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Experimentálna časť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k-SK" dirty="0" smtClean="0"/>
              <a:t>	</a:t>
            </a:r>
            <a:r>
              <a:rPr lang="sk-SK" sz="3200" b="1" dirty="0" smtClean="0"/>
              <a:t>Cieľ:</a:t>
            </a:r>
            <a:endParaRPr lang="sk-SK" b="1" dirty="0" smtClean="0"/>
          </a:p>
          <a:p>
            <a:r>
              <a:rPr lang="sk-SK" dirty="0" smtClean="0"/>
              <a:t>za pomoci prezentácie a inštruktážnych videí, zistiť či je vyučovacia hodina s podporou e-learningu výhodnejšia ako bez podpory e-learningu,</a:t>
            </a:r>
          </a:p>
          <a:p>
            <a:r>
              <a:rPr lang="sk-SK" dirty="0" smtClean="0"/>
              <a:t>z hľadiska osvojovania si vedomostí aplikovateľnosti, inovatívnosti, atraktívnosti.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Hypotézy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781128"/>
          </a:xfrm>
        </p:spPr>
        <p:txBody>
          <a:bodyPr>
            <a:normAutofit fontScale="92500"/>
          </a:bodyPr>
          <a:lstStyle/>
          <a:p>
            <a:r>
              <a:rPr lang="sk-SK" b="1" dirty="0" smtClean="0">
                <a:solidFill>
                  <a:srgbClr val="FF0000"/>
                </a:solidFill>
              </a:rPr>
              <a:t>H1</a:t>
            </a:r>
            <a:r>
              <a:rPr lang="sk-SK" dirty="0" smtClean="0">
                <a:solidFill>
                  <a:srgbClr val="FF0000"/>
                </a:solidFill>
              </a:rPr>
              <a:t> </a:t>
            </a:r>
            <a:r>
              <a:rPr lang="sk-SK" dirty="0" smtClean="0"/>
              <a:t>Vyučovanie systémov CAD e-learningovou metódou je atraktívnejšie pre študentov ako klasické vyučovanie.</a:t>
            </a:r>
          </a:p>
          <a:p>
            <a:r>
              <a:rPr lang="sk-SK" b="1" dirty="0" smtClean="0">
                <a:solidFill>
                  <a:srgbClr val="FF0000"/>
                </a:solidFill>
              </a:rPr>
              <a:t>H2</a:t>
            </a:r>
            <a:r>
              <a:rPr lang="sk-SK" dirty="0" smtClean="0"/>
              <a:t> Študentom externého štúdia sa vyučovanie systémov CAD e-learningovou metódou páči viac ako študentom denného štúdia.</a:t>
            </a:r>
          </a:p>
          <a:p>
            <a:r>
              <a:rPr lang="sk-SK" b="1" dirty="0" smtClean="0">
                <a:solidFill>
                  <a:srgbClr val="FF0000"/>
                </a:solidFill>
              </a:rPr>
              <a:t>H3</a:t>
            </a:r>
            <a:r>
              <a:rPr lang="sk-SK" dirty="0" smtClean="0"/>
              <a:t> Inštruktážne videá poskytujú dostatok informácií o práci so základnými nástrojmi v konštrukčnom programe DoubleCAD XT 2.</a:t>
            </a:r>
          </a:p>
          <a:p>
            <a:endParaRPr lang="sk-SK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904656"/>
          </a:xfrm>
        </p:spPr>
        <p:txBody>
          <a:bodyPr>
            <a:normAutofit/>
          </a:bodyPr>
          <a:lstStyle/>
          <a:p>
            <a:r>
              <a:rPr lang="sk-SK" sz="2800" b="1" dirty="0" smtClean="0">
                <a:solidFill>
                  <a:srgbClr val="FF0000"/>
                </a:solidFill>
              </a:rPr>
              <a:t>H4</a:t>
            </a:r>
            <a:r>
              <a:rPr lang="sk-SK" sz="2800" b="1" dirty="0" smtClean="0"/>
              <a:t> </a:t>
            </a:r>
            <a:r>
              <a:rPr lang="sk-SK" sz="2800" dirty="0" smtClean="0"/>
              <a:t>Študenti odporučia vyučovanie systémov CAD e-learningovou metódou na predmete Počítačová grafika CAD.</a:t>
            </a:r>
          </a:p>
          <a:p>
            <a:r>
              <a:rPr lang="sk-SK" sz="2800" b="1" dirty="0" smtClean="0">
                <a:solidFill>
                  <a:srgbClr val="FF0000"/>
                </a:solidFill>
              </a:rPr>
              <a:t>H5</a:t>
            </a:r>
            <a:r>
              <a:rPr lang="sk-SK" sz="2800" dirty="0" smtClean="0"/>
              <a:t> Študenti odporučia vyučovanie </a:t>
            </a:r>
          </a:p>
          <a:p>
            <a:pPr>
              <a:buNone/>
            </a:pPr>
            <a:r>
              <a:rPr lang="sk-SK" sz="2800" dirty="0" smtClean="0"/>
              <a:t>	e-learningovou metódou aj na iné predmety.</a:t>
            </a:r>
          </a:p>
          <a:p>
            <a:r>
              <a:rPr lang="sk-SK" sz="2800" b="1" dirty="0" smtClean="0">
                <a:solidFill>
                  <a:srgbClr val="FF0000"/>
                </a:solidFill>
              </a:rPr>
              <a:t>H6</a:t>
            </a:r>
            <a:r>
              <a:rPr lang="sk-SK" sz="2800" dirty="0" smtClean="0"/>
              <a:t> Vyučovanie systémov CAD e-learningovou metódou na predmete Počítačová grafika CAD kladne vplýva na osvojovanie si nových vedomostí.</a:t>
            </a:r>
          </a:p>
          <a:p>
            <a:r>
              <a:rPr lang="sk-SK" sz="2800" b="1" dirty="0" smtClean="0">
                <a:solidFill>
                  <a:srgbClr val="FF0000"/>
                </a:solidFill>
              </a:rPr>
              <a:t>H7</a:t>
            </a:r>
            <a:r>
              <a:rPr lang="sk-SK" sz="2800" b="1" dirty="0" smtClean="0"/>
              <a:t> </a:t>
            </a:r>
            <a:r>
              <a:rPr lang="sk-SK" sz="2800" dirty="0" smtClean="0"/>
              <a:t>Rozdiel vo výsledkoch vedomostného testu medzi študentmi denného a externého štúdia bude štatisticky významný.</a:t>
            </a:r>
            <a:endParaRPr lang="sk-SK" sz="2800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Prieskumná vzorka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3845024"/>
          </a:xfrm>
        </p:spPr>
        <p:txBody>
          <a:bodyPr>
            <a:normAutofit fontScale="92500"/>
          </a:bodyPr>
          <a:lstStyle/>
          <a:p>
            <a:r>
              <a:rPr lang="sk-SK" dirty="0" smtClean="0"/>
              <a:t>študenti dennej a externej formy štúdia prvého ročníka magisterského stupňa, odbor Technická výchova na Katedre techniky a informačných technológií na Pedagogickej fakulte UKF v Nitre,</a:t>
            </a:r>
          </a:p>
          <a:p>
            <a:r>
              <a:rPr lang="sk-SK" dirty="0" smtClean="0"/>
              <a:t>zimný semester – predmet Počítačová grafika CAD – konštrukčný program DoubleCAD XT 2.</a:t>
            </a:r>
            <a:endParaRPr lang="sk-SK" dirty="0"/>
          </a:p>
        </p:txBody>
      </p:sp>
      <p:graphicFrame>
        <p:nvGraphicFramePr>
          <p:cNvPr id="4" name="Zástupný symbol obsahu 3"/>
          <p:cNvGraphicFramePr>
            <a:graphicFrameLocks/>
          </p:cNvGraphicFramePr>
          <p:nvPr/>
        </p:nvGraphicFramePr>
        <p:xfrm>
          <a:off x="3929058" y="5500702"/>
          <a:ext cx="3384376" cy="1017840"/>
        </p:xfrm>
        <a:graphic>
          <a:graphicData uri="http://schemas.openxmlformats.org/drawingml/2006/table">
            <a:tbl>
              <a:tblPr/>
              <a:tblGrid>
                <a:gridCol w="1819699"/>
                <a:gridCol w="1564677"/>
              </a:tblGrid>
              <a:tr h="3777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latin typeface="Times New Roman"/>
                          <a:ea typeface="Calibri"/>
                          <a:cs typeface="Times New Roman"/>
                        </a:rPr>
                        <a:t>RESPONDENTI</a:t>
                      </a:r>
                      <a:endParaRPr lang="sk-SK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400" b="1" dirty="0">
                          <a:latin typeface="Times New Roman"/>
                          <a:ea typeface="Calibri"/>
                          <a:cs typeface="Times New Roman"/>
                        </a:rPr>
                        <a:t>POČET</a:t>
                      </a:r>
                      <a:endParaRPr lang="sk-SK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6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latin typeface="Times New Roman"/>
                          <a:ea typeface="Calibri"/>
                          <a:cs typeface="Times New Roman"/>
                        </a:rPr>
                        <a:t>Denní študenti</a:t>
                      </a:r>
                      <a:endParaRPr lang="sk-SK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sk-SK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16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latin typeface="Times New Roman"/>
                          <a:ea typeface="Calibri"/>
                          <a:cs typeface="Times New Roman"/>
                        </a:rPr>
                        <a:t>Externí študenti</a:t>
                      </a:r>
                      <a:endParaRPr lang="sk-SK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k-SK" sz="1400" dirty="0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sk-SK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Spôsoby získavania údajov</a:t>
            </a:r>
            <a:endParaRPr lang="sk-SK" dirty="0"/>
          </a:p>
        </p:txBody>
      </p:sp>
      <p:sp>
        <p:nvSpPr>
          <p:cNvPr id="5" name="Zástupný symbol obsahu 4"/>
          <p:cNvSpPr>
            <a:spLocks noGrp="1"/>
          </p:cNvSpPr>
          <p:nvPr>
            <p:ph idx="1"/>
          </p:nvPr>
        </p:nvSpPr>
        <p:spPr>
          <a:xfrm>
            <a:off x="457200" y="1600200"/>
            <a:ext cx="7787208" cy="4525963"/>
          </a:xfrm>
        </p:spPr>
        <p:txBody>
          <a:bodyPr>
            <a:normAutofit/>
          </a:bodyPr>
          <a:lstStyle/>
          <a:p>
            <a:endParaRPr lang="sk-SK" sz="2800" dirty="0" smtClean="0"/>
          </a:p>
          <a:p>
            <a:r>
              <a:rPr lang="sk-SK" sz="2800" dirty="0" smtClean="0"/>
              <a:t>Neštandardizovaný vedomostný test </a:t>
            </a:r>
            <a:r>
              <a:rPr lang="sk-SK" sz="2000" dirty="0" smtClean="0"/>
              <a:t>(30 otázok)</a:t>
            </a:r>
            <a:endParaRPr lang="sk-SK" sz="2800" dirty="0" smtClean="0"/>
          </a:p>
          <a:p>
            <a:r>
              <a:rPr lang="sk-SK" sz="2800" dirty="0" smtClean="0"/>
              <a:t>Neštandardizovaný dotazník </a:t>
            </a:r>
            <a:r>
              <a:rPr lang="sk-SK" sz="2000" dirty="0" smtClean="0"/>
              <a:t>(11 otázok)</a:t>
            </a:r>
            <a:endParaRPr lang="sk-SK" sz="2800" dirty="0" smtClean="0"/>
          </a:p>
          <a:p>
            <a:r>
              <a:rPr lang="sk-SK" sz="2800" dirty="0" smtClean="0"/>
              <a:t>Experiment</a:t>
            </a:r>
            <a:endParaRPr lang="sk-SK" sz="2800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ký">
  <a:themeElements>
    <a:clrScheme name="Vlastná 4">
      <a:dk1>
        <a:srgbClr val="FF0000"/>
      </a:dk1>
      <a:lt1>
        <a:sysClr val="window" lastClr="FFFFFF"/>
      </a:lt1>
      <a:dk2>
        <a:srgbClr val="000000"/>
      </a:dk2>
      <a:lt2>
        <a:srgbClr val="DEF5FA"/>
      </a:lt2>
      <a:accent1>
        <a:srgbClr val="FF0000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493</TotalTime>
  <Words>613</Words>
  <Application>Microsoft Office PowerPoint</Application>
  <PresentationFormat>Předvádění na obrazovce (4:3)</PresentationFormat>
  <Paragraphs>148</Paragraphs>
  <Slides>23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4" baseType="lpstr">
      <vt:lpstr>Technický</vt:lpstr>
      <vt:lpstr>VYUČOVANIE SYSTÉMOV CAD E-LEARNINGOVOU METÓDOU (Olympiáda techniky Plzeň) </vt:lpstr>
      <vt:lpstr>Čo prezentujem?</vt:lpstr>
      <vt:lpstr>Teoretická časť</vt:lpstr>
      <vt:lpstr>Snímek 4</vt:lpstr>
      <vt:lpstr>Experimentálna časť</vt:lpstr>
      <vt:lpstr>Hypotézy</vt:lpstr>
      <vt:lpstr>Snímek 7</vt:lpstr>
      <vt:lpstr>Prieskumná vzorka</vt:lpstr>
      <vt:lpstr>Spôsoby získavania údajov</vt:lpstr>
      <vt:lpstr>Pracovný postup</vt:lpstr>
      <vt:lpstr> Hypotéza H1 Vyučovanie systémov CAD e-learningovou metódou je atraktívnejšie pre študentov ako klasické vyučovanie. </vt:lpstr>
      <vt:lpstr> Hypotéza H2 Študentom externého štúdia sa vyučovanie systémov CAD e-learningovou metódou páči viac ako študentom denného štúdia. </vt:lpstr>
      <vt:lpstr>Hypotéza H3 Inštruktážne videá poskytujú dostatok informácií o práci so základnými nástrojmi v konštrukčnom programe DoubleCAD XT 2. </vt:lpstr>
      <vt:lpstr> Hypotéza H4 Študenti odporučia vyučovanie systémov CAD e-learningovou metódou na predmete Počítačová grafika CAD. </vt:lpstr>
      <vt:lpstr> Hypotéza H5 Študenti odporučia vyučovanie e-learningovou metódou aj na iné predmety. </vt:lpstr>
      <vt:lpstr> Hypotéza H6 Vyučovanie systémov CAD e-learningovou metódou na predmete Počítačová grafika CAD kladne vplýva na osvojovanie si nových vedomostí. </vt:lpstr>
      <vt:lpstr> Hypotéza H7 Rozdiel vo výsledkoch vedomostného testu medzi študentmi denného a externého štúdia bude štatisticky významný. </vt:lpstr>
      <vt:lpstr>Snímek 18</vt:lpstr>
      <vt:lpstr>Odporúčanie pre pedagogickú teóriu a pedagogickú prax</vt:lpstr>
      <vt:lpstr>Snímek 20</vt:lpstr>
      <vt:lpstr>Snímek 21</vt:lpstr>
      <vt:lpstr>Snímek 22</vt:lpstr>
      <vt:lpstr>Ďakujem za pozornosť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VYUČOVANIE SYSTÉMOV CAD E-LEARNINGOVOU METÓDOU (ŠVOUČ) </dc:title>
  <dc:creator>juraj</dc:creator>
  <cp:lastModifiedBy>conor</cp:lastModifiedBy>
  <cp:revision>51</cp:revision>
  <dcterms:created xsi:type="dcterms:W3CDTF">2011-04-10T11:28:08Z</dcterms:created>
  <dcterms:modified xsi:type="dcterms:W3CDTF">2011-05-24T07:01:32Z</dcterms:modified>
</cp:coreProperties>
</file>