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rawings/drawing3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70" r:id="rId4"/>
    <p:sldId id="271" r:id="rId5"/>
    <p:sldId id="257" r:id="rId6"/>
    <p:sldId id="27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rko" initials="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ichal\Desktop\praktick&#225;%20&#269;as&#357;%20diplomovka\graf%201%20diplomovk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ichal\Desktop\praktick&#225;%20&#269;as&#357;%20diplomovka\grafy%20tes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michal\Desktop\praktick&#225;%20&#269;as&#357;%20diplomovka\grafy%20test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michal\Desktop\praktick&#225;%20&#269;as&#357;%20diplomovka\graf%201%20diplomovka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michal\Desktop\praktick&#225;%20&#269;as&#357;%20diplomovka\grafy%20te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>
        <c:manualLayout>
          <c:layoutTarget val="inner"/>
          <c:xMode val="edge"/>
          <c:yMode val="edge"/>
          <c:x val="0.12152649508801433"/>
          <c:y val="0.11446549520579563"/>
          <c:w val="0.66804528744253533"/>
          <c:h val="0.76702488435280924"/>
        </c:manualLayout>
      </c:layout>
      <c:barChart>
        <c:barDir val="col"/>
        <c:grouping val="clustered"/>
        <c:ser>
          <c:idx val="0"/>
          <c:order val="0"/>
          <c:tx>
            <c:v>Zš Lehota</c:v>
          </c:tx>
          <c:spPr>
            <a:solidFill>
              <a:srgbClr val="92D050"/>
            </a:solidFill>
          </c:spPr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cat>
            <c:strRef>
              <c:f>List1!$A$1:$E$1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</c:v>
                </c:pt>
                <c:pt idx="4">
                  <c:v>určite nie</c:v>
                </c:pt>
              </c:strCache>
            </c:strRef>
          </c:cat>
          <c:val>
            <c:numRef>
              <c:f>List1!$A$2:$E$2</c:f>
              <c:numCache>
                <c:formatCode>0%</c:formatCode>
                <c:ptCount val="5"/>
                <c:pt idx="0">
                  <c:v>0.66600000000000992</c:v>
                </c:pt>
                <c:pt idx="1">
                  <c:v>0.33300000000000496</c:v>
                </c:pt>
                <c:pt idx="2" formatCode="General">
                  <c:v>0</c:v>
                </c:pt>
                <c:pt idx="3" formatCode="General">
                  <c:v>0</c:v>
                </c:pt>
                <c:pt idx="4" formatCode="General">
                  <c:v>0</c:v>
                </c:pt>
              </c:numCache>
            </c:numRef>
          </c:val>
        </c:ser>
        <c:ser>
          <c:idx val="1"/>
          <c:order val="1"/>
          <c:tx>
            <c:v>Zš Beethovenova</c:v>
          </c:tx>
          <c:spPr>
            <a:solidFill>
              <a:srgbClr val="FF0000"/>
            </a:solidFill>
          </c:spPr>
          <c:cat>
            <c:strRef>
              <c:f>List1!$A$1:$E$1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</c:v>
                </c:pt>
                <c:pt idx="4">
                  <c:v>určite nie</c:v>
                </c:pt>
              </c:strCache>
            </c:strRef>
          </c:cat>
          <c:val>
            <c:numRef>
              <c:f>List1!$A$3:$E$3</c:f>
              <c:numCache>
                <c:formatCode>0.00%</c:formatCode>
                <c:ptCount val="5"/>
                <c:pt idx="0">
                  <c:v>0.41660000000000008</c:v>
                </c:pt>
                <c:pt idx="1">
                  <c:v>0.41660000000000008</c:v>
                </c:pt>
                <c:pt idx="2">
                  <c:v>0.16660000000000041</c:v>
                </c:pt>
              </c:numCache>
            </c:numRef>
          </c:val>
        </c:ser>
        <c:axId val="50895872"/>
        <c:axId val="50909952"/>
      </c:barChart>
      <c:catAx>
        <c:axId val="508958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0909952"/>
        <c:crosses val="autoZero"/>
        <c:auto val="1"/>
        <c:lblAlgn val="ctr"/>
        <c:lblOffset val="100"/>
      </c:catAx>
      <c:valAx>
        <c:axId val="5090995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08958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>
        <c:manualLayout>
          <c:layoutTarget val="inner"/>
          <c:xMode val="edge"/>
          <c:yMode val="edge"/>
          <c:x val="0.12619075189130774"/>
          <c:y val="5.5452552966961624E-2"/>
          <c:w val="0.67184962173847174"/>
          <c:h val="0.75448620468833161"/>
        </c:manualLayout>
      </c:layout>
      <c:barChart>
        <c:barDir val="col"/>
        <c:grouping val="clustered"/>
        <c:ser>
          <c:idx val="0"/>
          <c:order val="0"/>
          <c:tx>
            <c:strRef>
              <c:f>List7!$A$1</c:f>
              <c:strCache>
                <c:ptCount val="1"/>
                <c:pt idx="0">
                  <c:v>správne </c:v>
                </c:pt>
              </c:strCache>
            </c:strRef>
          </c:tx>
          <c:spPr>
            <a:solidFill>
              <a:srgbClr val="00B050"/>
            </a:solidFill>
          </c:spPr>
          <c:val>
            <c:numRef>
              <c:f>List7!$A$2:$A$11</c:f>
              <c:numCache>
                <c:formatCode>General</c:formatCode>
                <c:ptCount val="10"/>
                <c:pt idx="0">
                  <c:v>91.52</c:v>
                </c:pt>
                <c:pt idx="1">
                  <c:v>95.679999999999978</c:v>
                </c:pt>
                <c:pt idx="2">
                  <c:v>100</c:v>
                </c:pt>
                <c:pt idx="3">
                  <c:v>91.52</c:v>
                </c:pt>
                <c:pt idx="4">
                  <c:v>83.2</c:v>
                </c:pt>
                <c:pt idx="5">
                  <c:v>79.040000000000006</c:v>
                </c:pt>
                <c:pt idx="6">
                  <c:v>95.679999999999978</c:v>
                </c:pt>
                <c:pt idx="7">
                  <c:v>95.679999999999978</c:v>
                </c:pt>
                <c:pt idx="8">
                  <c:v>91.52</c:v>
                </c:pt>
                <c:pt idx="9">
                  <c:v>74.88</c:v>
                </c:pt>
              </c:numCache>
            </c:numRef>
          </c:val>
        </c:ser>
        <c:ser>
          <c:idx val="1"/>
          <c:order val="1"/>
          <c:tx>
            <c:strRef>
              <c:f>List7!$B$1</c:f>
              <c:strCache>
                <c:ptCount val="1"/>
                <c:pt idx="0">
                  <c:v>nesprávne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50800" dir="5400000" algn="ctr" rotWithShape="0">
                <a:srgbClr val="FF0000"/>
              </a:outerShdw>
            </a:effectLst>
          </c:spPr>
          <c:val>
            <c:numRef>
              <c:f>List7!$B$2:$B$11</c:f>
              <c:numCache>
                <c:formatCode>General</c:formatCode>
                <c:ptCount val="10"/>
                <c:pt idx="0">
                  <c:v>8.32</c:v>
                </c:pt>
                <c:pt idx="1">
                  <c:v>4.1599999999999975</c:v>
                </c:pt>
                <c:pt idx="2">
                  <c:v>0</c:v>
                </c:pt>
                <c:pt idx="3">
                  <c:v>8.32</c:v>
                </c:pt>
                <c:pt idx="4">
                  <c:v>16.64</c:v>
                </c:pt>
                <c:pt idx="5">
                  <c:v>20.8</c:v>
                </c:pt>
                <c:pt idx="6">
                  <c:v>4.1599999999999975</c:v>
                </c:pt>
                <c:pt idx="7">
                  <c:v>4.1599999999999975</c:v>
                </c:pt>
                <c:pt idx="8">
                  <c:v>8.32</c:v>
                </c:pt>
                <c:pt idx="9">
                  <c:v>24.959999999999987</c:v>
                </c:pt>
              </c:numCache>
            </c:numRef>
          </c:val>
        </c:ser>
        <c:axId val="54095232"/>
        <c:axId val="54109312"/>
      </c:barChart>
      <c:catAx>
        <c:axId val="540952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109312"/>
        <c:crosses val="autoZero"/>
        <c:auto val="1"/>
        <c:lblAlgn val="ctr"/>
        <c:lblOffset val="100"/>
      </c:catAx>
      <c:valAx>
        <c:axId val="541093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0952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12078986907061602"/>
          <c:y val="7.7301958303666082E-2"/>
          <c:w val="0.67867287715796165"/>
          <c:h val="0.74767720924517778"/>
        </c:manualLayout>
      </c:layout>
      <c:barChart>
        <c:barDir val="col"/>
        <c:grouping val="clustered"/>
        <c:ser>
          <c:idx val="0"/>
          <c:order val="0"/>
          <c:tx>
            <c:strRef>
              <c:f>List8!$A$1</c:f>
              <c:strCache>
                <c:ptCount val="1"/>
                <c:pt idx="0">
                  <c:v>správne</c:v>
                </c:pt>
              </c:strCache>
            </c:strRef>
          </c:tx>
          <c:spPr>
            <a:solidFill>
              <a:srgbClr val="00B050"/>
            </a:solidFill>
          </c:spPr>
          <c:val>
            <c:numRef>
              <c:f>List8!$A$2:$A$11</c:f>
              <c:numCache>
                <c:formatCode>General</c:formatCode>
                <c:ptCount val="10"/>
                <c:pt idx="0">
                  <c:v>82.460000000000022</c:v>
                </c:pt>
                <c:pt idx="1">
                  <c:v>82.460000000000022</c:v>
                </c:pt>
                <c:pt idx="2">
                  <c:v>91.14</c:v>
                </c:pt>
                <c:pt idx="3">
                  <c:v>73.78</c:v>
                </c:pt>
                <c:pt idx="4">
                  <c:v>65.099999999999994</c:v>
                </c:pt>
                <c:pt idx="5">
                  <c:v>60.760000000000012</c:v>
                </c:pt>
                <c:pt idx="6">
                  <c:v>91.14</c:v>
                </c:pt>
                <c:pt idx="7">
                  <c:v>73.78</c:v>
                </c:pt>
                <c:pt idx="8">
                  <c:v>69.440000000000026</c:v>
                </c:pt>
                <c:pt idx="9">
                  <c:v>52.08</c:v>
                </c:pt>
              </c:numCache>
            </c:numRef>
          </c:val>
        </c:ser>
        <c:ser>
          <c:idx val="1"/>
          <c:order val="1"/>
          <c:tx>
            <c:strRef>
              <c:f>List8!$B$1</c:f>
              <c:strCache>
                <c:ptCount val="1"/>
                <c:pt idx="0">
                  <c:v>nesprávne</c:v>
                </c:pt>
              </c:strCache>
            </c:strRef>
          </c:tx>
          <c:spPr>
            <a:solidFill>
              <a:srgbClr val="FF0000"/>
            </a:solidFill>
          </c:spPr>
          <c:val>
            <c:numRef>
              <c:f>List8!$B$2:$B$11</c:f>
              <c:numCache>
                <c:formatCode>General</c:formatCode>
                <c:ptCount val="10"/>
                <c:pt idx="0">
                  <c:v>17.36</c:v>
                </c:pt>
                <c:pt idx="1">
                  <c:v>17.36</c:v>
                </c:pt>
                <c:pt idx="2">
                  <c:v>8.68</c:v>
                </c:pt>
                <c:pt idx="3">
                  <c:v>26.04</c:v>
                </c:pt>
                <c:pt idx="4">
                  <c:v>34.720000000000013</c:v>
                </c:pt>
                <c:pt idx="5">
                  <c:v>39.06</c:v>
                </c:pt>
                <c:pt idx="6">
                  <c:v>8.3600000000000048</c:v>
                </c:pt>
                <c:pt idx="7">
                  <c:v>26.04</c:v>
                </c:pt>
                <c:pt idx="8">
                  <c:v>30.38</c:v>
                </c:pt>
                <c:pt idx="9">
                  <c:v>47.74</c:v>
                </c:pt>
              </c:numCache>
            </c:numRef>
          </c:val>
        </c:ser>
        <c:axId val="54674944"/>
        <c:axId val="54676480"/>
      </c:barChart>
      <c:catAx>
        <c:axId val="546749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76480"/>
        <c:crosses val="autoZero"/>
        <c:auto val="1"/>
        <c:lblAlgn val="ctr"/>
        <c:lblOffset val="100"/>
      </c:catAx>
      <c:valAx>
        <c:axId val="546764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74944"/>
        <c:crosses val="autoZero"/>
        <c:crossBetween val="between"/>
        <c:majorUnit val="20"/>
      </c:valAx>
    </c:plotArea>
    <c:legend>
      <c:legendPos val="r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13274930689949221"/>
          <c:y val="8.7410711886269296E-2"/>
          <c:w val="0.67950658137714026"/>
          <c:h val="0.7572692662563989"/>
        </c:manualLayout>
      </c:layout>
      <c:barChart>
        <c:barDir val="col"/>
        <c:grouping val="clustered"/>
        <c:ser>
          <c:idx val="0"/>
          <c:order val="0"/>
          <c:tx>
            <c:v>chlapci</c:v>
          </c:tx>
          <c:spPr>
            <a:solidFill>
              <a:srgbClr val="00B050"/>
            </a:solidFill>
          </c:spPr>
          <c:cat>
            <c:strRef>
              <c:f>List6!$A$1:$E$1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</c:v>
                </c:pt>
                <c:pt idx="4">
                  <c:v>určite nie</c:v>
                </c:pt>
              </c:strCache>
            </c:strRef>
          </c:cat>
          <c:val>
            <c:numRef>
              <c:f>List6!$A$2:$E$2</c:f>
              <c:numCache>
                <c:formatCode>General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dievčatá</c:v>
          </c:tx>
          <c:spPr>
            <a:solidFill>
              <a:srgbClr val="FF0000"/>
            </a:solidFill>
          </c:spPr>
          <c:cat>
            <c:strRef>
              <c:f>List6!$A$1:$E$1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</c:v>
                </c:pt>
                <c:pt idx="4">
                  <c:v>určite nie</c:v>
                </c:pt>
              </c:strCache>
            </c:strRef>
          </c:cat>
          <c:val>
            <c:numRef>
              <c:f>List6!$A$3:$E$3</c:f>
              <c:numCache>
                <c:formatCode>General</c:formatCode>
                <c:ptCount val="5"/>
                <c:pt idx="0">
                  <c:v>63.3</c:v>
                </c:pt>
                <c:pt idx="1">
                  <c:v>37.6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54601600"/>
        <c:axId val="54603136"/>
      </c:barChart>
      <c:catAx>
        <c:axId val="54601600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03136"/>
        <c:crosses val="autoZero"/>
        <c:auto val="1"/>
        <c:lblAlgn val="ctr"/>
        <c:lblOffset val="100"/>
      </c:catAx>
      <c:valAx>
        <c:axId val="546031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016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11107405691935567"/>
          <c:y val="5.0011349932609764E-2"/>
          <c:w val="0.73158087591992149"/>
          <c:h val="0.77214691069022423"/>
        </c:manualLayout>
      </c:layout>
      <c:barChart>
        <c:barDir val="col"/>
        <c:grouping val="clustered"/>
        <c:ser>
          <c:idx val="0"/>
          <c:order val="0"/>
          <c:tx>
            <c:strRef>
              <c:f>List9!$A$1</c:f>
              <c:strCache>
                <c:ptCount val="1"/>
                <c:pt idx="0">
                  <c:v>chlapci</c:v>
                </c:pt>
              </c:strCache>
            </c:strRef>
          </c:tx>
          <c:spPr>
            <a:solidFill>
              <a:srgbClr val="00B050"/>
            </a:solidFill>
          </c:spPr>
          <c:val>
            <c:numRef>
              <c:f>List9!$A$2:$A$11</c:f>
              <c:numCache>
                <c:formatCode>General</c:formatCode>
                <c:ptCount val="10"/>
                <c:pt idx="0">
                  <c:v>76.459999999999994</c:v>
                </c:pt>
                <c:pt idx="1">
                  <c:v>88.23</c:v>
                </c:pt>
                <c:pt idx="2">
                  <c:v>94.6</c:v>
                </c:pt>
                <c:pt idx="3">
                  <c:v>76.459999999999994</c:v>
                </c:pt>
                <c:pt idx="4">
                  <c:v>52.93</c:v>
                </c:pt>
                <c:pt idx="5">
                  <c:v>58.82</c:v>
                </c:pt>
                <c:pt idx="6">
                  <c:v>82.34</c:v>
                </c:pt>
                <c:pt idx="7">
                  <c:v>76.459999999999994</c:v>
                </c:pt>
                <c:pt idx="8">
                  <c:v>76.459999999999994</c:v>
                </c:pt>
                <c:pt idx="9">
                  <c:v>64.7</c:v>
                </c:pt>
              </c:numCache>
            </c:numRef>
          </c:val>
        </c:ser>
        <c:ser>
          <c:idx val="1"/>
          <c:order val="1"/>
          <c:tx>
            <c:strRef>
              <c:f>List9!$B$1</c:f>
              <c:strCache>
                <c:ptCount val="1"/>
                <c:pt idx="0">
                  <c:v>dievčatá</c:v>
                </c:pt>
              </c:strCache>
            </c:strRef>
          </c:tx>
          <c:spPr>
            <a:solidFill>
              <a:srgbClr val="FF0000"/>
            </a:solidFill>
          </c:spPr>
          <c:val>
            <c:numRef>
              <c:f>List9!$B$2:$B$11</c:f>
              <c:numCache>
                <c:formatCode>General</c:formatCode>
                <c:ptCount val="10"/>
                <c:pt idx="0">
                  <c:v>93.3</c:v>
                </c:pt>
                <c:pt idx="1">
                  <c:v>89.9</c:v>
                </c:pt>
                <c:pt idx="2">
                  <c:v>96.6</c:v>
                </c:pt>
                <c:pt idx="3">
                  <c:v>86.6</c:v>
                </c:pt>
                <c:pt idx="4">
                  <c:v>86.6</c:v>
                </c:pt>
                <c:pt idx="5">
                  <c:v>76.599999999999994</c:v>
                </c:pt>
                <c:pt idx="6">
                  <c:v>96.6</c:v>
                </c:pt>
                <c:pt idx="7">
                  <c:v>89.9</c:v>
                </c:pt>
                <c:pt idx="8">
                  <c:v>86.6</c:v>
                </c:pt>
                <c:pt idx="9">
                  <c:v>63.3</c:v>
                </c:pt>
              </c:numCache>
            </c:numRef>
          </c:val>
        </c:ser>
        <c:axId val="54645504"/>
        <c:axId val="54647040"/>
      </c:barChart>
      <c:catAx>
        <c:axId val="54645504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47040"/>
        <c:crosses val="autoZero"/>
        <c:auto val="1"/>
        <c:lblAlgn val="ctr"/>
        <c:lblOffset val="100"/>
      </c:catAx>
      <c:valAx>
        <c:axId val="5464704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5464550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0.00329</cdr:x>
      <cdr:y>0.32552</cdr:y>
    </cdr:from>
    <cdr:to>
      <cdr:x>0.16092</cdr:x>
      <cdr:y>0.60704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6200000">
          <a:off x="19051" y="1057289"/>
          <a:ext cx="914384" cy="9143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cs-CZ" sz="1200">
              <a:latin typeface="Times New Roman" pitchFamily="18" charset="0"/>
              <a:cs typeface="Times New Roman" pitchFamily="18" charset="0"/>
            </a:rPr>
            <a:t>percentá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0.01838</cdr:x>
      <cdr:y>0.34364</cdr:y>
    </cdr:from>
    <cdr:to>
      <cdr:x>0.19485</cdr:x>
      <cdr:y>0.67354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6200000">
          <a:off x="95250" y="9525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cs-CZ" sz="1100"/>
            <a:t>percentá</a:t>
          </a:r>
        </a:p>
      </cdr:txBody>
    </cdr:sp>
  </cdr:relSizeAnchor>
  <cdr:relSizeAnchor xmlns:cdr="http://schemas.openxmlformats.org/drawingml/2006/chartDrawing">
    <cdr:from>
      <cdr:x>0.38235</cdr:x>
      <cdr:y>0.6701</cdr:y>
    </cdr:from>
    <cdr:to>
      <cdr:x>0.55882</cdr:x>
      <cdr:y>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981200" y="266700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r>
            <a:rPr lang="cs-CZ" sz="1100"/>
            <a:t>sumar otázok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0.01937</cdr:x>
      <cdr:y>0.32442</cdr:y>
    </cdr:from>
    <cdr:to>
      <cdr:x>0.18838</cdr:x>
      <cdr:y>0.64549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6200000">
          <a:off x="104775" y="9239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cs-CZ" sz="1100"/>
            <a:t>percentá</a:t>
          </a:r>
        </a:p>
      </cdr:txBody>
    </cdr:sp>
  </cdr:relSizeAnchor>
  <cdr:relSizeAnchor xmlns:cdr="http://schemas.openxmlformats.org/drawingml/2006/chartDrawing">
    <cdr:from>
      <cdr:x>0.38908</cdr:x>
      <cdr:y>0.67893</cdr:y>
    </cdr:from>
    <cdr:to>
      <cdr:x>0.5581</cdr:x>
      <cdr:y>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2105025" y="275272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r>
            <a:rPr lang="cs-CZ" sz="1100"/>
            <a:t>sumar otázok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0.02064</cdr:x>
      <cdr:y>0.32423</cdr:y>
    </cdr:from>
    <cdr:to>
      <cdr:x>0.20075</cdr:x>
      <cdr:y>0.65188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6200000">
          <a:off x="104775" y="9048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cs-CZ" sz="1100"/>
            <a:t>percentá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0.00588</cdr:x>
      <cdr:y>0.3277</cdr:y>
    </cdr:from>
    <cdr:to>
      <cdr:x>0.19412</cdr:x>
      <cdr:y>0.65203</cdr:y>
    </cdr:to>
    <cdr:sp macro="" textlink="">
      <cdr:nvSpPr>
        <cdr:cNvPr id="2" name="TextovéPole 1"/>
        <cdr:cNvSpPr txBox="1"/>
      </cdr:nvSpPr>
      <cdr:spPr>
        <a:xfrm xmlns:a="http://schemas.openxmlformats.org/drawingml/2006/main" rot="16200000">
          <a:off x="28575" y="9239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cs-CZ" sz="1100"/>
            <a:t>percentá</a:t>
          </a:r>
        </a:p>
      </cdr:txBody>
    </cdr:sp>
  </cdr:relSizeAnchor>
  <cdr:relSizeAnchor xmlns:cdr="http://schemas.openxmlformats.org/drawingml/2006/chartDrawing">
    <cdr:from>
      <cdr:x>0.38627</cdr:x>
      <cdr:y>0.6723</cdr:y>
    </cdr:from>
    <cdr:to>
      <cdr:x>0.57451</cdr:x>
      <cdr:y>0.99662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876425" y="18954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endParaRPr lang="cs-CZ" sz="1100"/>
        </a:p>
        <a:p xmlns:a="http://schemas.openxmlformats.org/drawingml/2006/main">
          <a:r>
            <a:rPr lang="cs-CZ" sz="1100"/>
            <a:t>sumar otázok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2" name="Obdélník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Obdélník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Obdélník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Obdélník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56" name="Obdélník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Obdélník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Obdélník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Obdélník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olný tvar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Volný tvar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Volný tvar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Volný tvar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Volný tvar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Volný tvar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Volný tvar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Volný tvar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Volný tvar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Volný tvar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Volný tvar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Volný tvar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Volný tvar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Volný tvar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7" name="Obdélník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bdélník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Obdélník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délník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6" name="Obdélník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Obdélník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Obdélník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Obdélník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Obdélník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Obdélník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Obdélník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Přímá spojovací čár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Skupina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Přímá spojovací čár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ovací čár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ovací čár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grpSp>
        <p:nvGrpSpPr>
          <p:cNvPr id="14" name="Skupina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Přímá spojovací čár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ovací čár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ovací čár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Skupina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Přímá spojovací čár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ovací čár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ovací čár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Obdélník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Obdélník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Obdélník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Obdélník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5205BD5-0B79-4CD2-A0A7-2B97AF070922}" type="datetimeFigureOut">
              <a:rPr lang="cs-CZ" smtClean="0"/>
              <a:pPr/>
              <a:t>23.5.2011</a:t>
            </a:fld>
            <a:endParaRPr lang="sk-SK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sk-SK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49AD84F-BAEE-4DC6-A72F-1CE96072E8D6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l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43108" y="428604"/>
            <a:ext cx="50749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Katedra techniky a informačných technológií</a:t>
            </a:r>
            <a:br>
              <a:rPr lang="sk-SK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k-SK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Pedagogická fakulta</a:t>
            </a:r>
            <a:br>
              <a:rPr lang="sk-SK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sk-SK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Univerzita Konštantína filozofa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071670" y="3286124"/>
            <a:ext cx="48328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000" b="1" dirty="0" smtClean="0">
                <a:latin typeface="Times New Roman" pitchFamily="18" charset="0"/>
                <a:cs typeface="Times New Roman" pitchFamily="18" charset="0"/>
              </a:rPr>
              <a:t>Aplikácia IKT v predmete Technika na ZŠ</a:t>
            </a:r>
          </a:p>
          <a:p>
            <a:r>
              <a:rPr lang="sk-SK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endParaRPr lang="sk-SK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143768" y="6215082"/>
            <a:ext cx="1570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Michal </a:t>
            </a:r>
            <a:r>
              <a:rPr lang="sk-SK" dirty="0" err="1" smtClean="0"/>
              <a:t>Štancel</a:t>
            </a:r>
            <a:endParaRPr lang="sk-SK" dirty="0" smtClean="0"/>
          </a:p>
          <a:p>
            <a:r>
              <a:rPr lang="sk-SK" dirty="0" err="1" smtClean="0"/>
              <a:t>TCHVm</a:t>
            </a:r>
            <a:endParaRPr lang="cs-CZ" dirty="0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71472" y="571480"/>
            <a:ext cx="30997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Overenie hypotézy H2</a:t>
            </a:r>
            <a:endParaRPr lang="cs-CZ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  <p:graphicFrame>
        <p:nvGraphicFramePr>
          <p:cNvPr id="4" name="Graf 3"/>
          <p:cNvGraphicFramePr/>
          <p:nvPr/>
        </p:nvGraphicFramePr>
        <p:xfrm>
          <a:off x="857224" y="2143116"/>
          <a:ext cx="6858048" cy="3328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428596" y="5357826"/>
            <a:ext cx="84930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Celkové výsledky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vedomostného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testu žiakov zo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Základnej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školy v 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Lehote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Základnej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školy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Beethovenova, ktorí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pri vyučovaní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používali informačno-komunikačné technológie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571472" y="1357298"/>
            <a:ext cx="85074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Na potvrdenie, alebo vyvrátenie hypotézy </a:t>
            </a:r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H2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sme u 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žiakov použili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vedomostný test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a aj otázky 8 a 11 z nášho dotazníka.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/>
          <p:cNvGraphicFramePr/>
          <p:nvPr/>
        </p:nvGraphicFramePr>
        <p:xfrm>
          <a:off x="1142976" y="857232"/>
          <a:ext cx="6858048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785786" y="5000636"/>
            <a:ext cx="82621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Celkové výsledky vedomostného testu žiakov zo Základnej školy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Beethovenovej v Nitre a Základnej školy v Lehote, ktorých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vyučovacia hodina prebiehala klasickým spôsobom.</a:t>
            </a: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00034" y="642918"/>
            <a:ext cx="8286243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Overenie hypotézy </a:t>
            </a:r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H3</a:t>
            </a:r>
          </a:p>
          <a:p>
            <a:endParaRPr lang="sk-SK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Hypotézu H3 sme overovali otázkou číslo 12 z dotazníka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a pýtali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sme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sa žiakov, či je predmet Technika pre nich zaujímavý.</a:t>
            </a:r>
            <a:endParaRPr lang="cs-CZ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  <p:graphicFrame>
        <p:nvGraphicFramePr>
          <p:cNvPr id="3" name="Graf 2"/>
          <p:cNvGraphicFramePr/>
          <p:nvPr/>
        </p:nvGraphicFramePr>
        <p:xfrm>
          <a:off x="1357290" y="2357430"/>
          <a:ext cx="6429420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428596" y="5429264"/>
            <a:ext cx="8337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Odpovede žiakov oboch základných škôl na otázku, či je predmet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Technika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pre nich zaujímavý.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00034" y="928670"/>
            <a:ext cx="77556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Overenie hypotézy H4</a:t>
            </a:r>
            <a:endParaRPr lang="cs-CZ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/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Potrebné informácie k overeniu našej hypotézy sme čerpali z 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vedomostných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testov dievčat a chlapcov.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af 2"/>
          <p:cNvGraphicFramePr/>
          <p:nvPr/>
        </p:nvGraphicFramePr>
        <p:xfrm>
          <a:off x="1214414" y="2500306"/>
          <a:ext cx="6786610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57158" y="5929330"/>
            <a:ext cx="891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Celkové zhodnotenie chlapcov a dievčat na oboch základných školách.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7094" y="642918"/>
            <a:ext cx="8732712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Výsledky </a:t>
            </a:r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prieskumu</a:t>
            </a:r>
          </a:p>
          <a:p>
            <a:endParaRPr lang="cs-CZ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 výsledkov našich dotazníkov hypotézu </a:t>
            </a:r>
            <a:r>
              <a:rPr lang="sk-SK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H1 potvrdzujeme</a:t>
            </a:r>
            <a:r>
              <a:rPr lang="sk-SK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k-SK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žiakov boli hodiny s využívaním IKT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zaujímavejšie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ako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klasické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vyučovacie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hodiny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Z výsledkov vedomostného testu a odpovedí žiakov na otázky z 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dotazníka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sme dospeli k záveru, že hypotézu </a:t>
            </a:r>
            <a:r>
              <a:rPr lang="sk-SK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H2 potvrdzujeme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7158" y="1214422"/>
            <a:ext cx="88585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Z výsledkov, ktoré sme dosiahli pomocou dotazníka sme zistili, že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predmet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Technika je pre chlapcov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viac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zaujímavejší ako pre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dievčatá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. Z dosiahnutých výsledkov teda vyplýva, že hypotézu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H3 potvrdzujeme</a:t>
            </a:r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sk-SK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Na základe spracovaných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údajov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hypotézu  </a:t>
            </a:r>
            <a:r>
              <a:rPr lang="sk-SK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H4 nepotvrdzujeme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pretože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dievčatá dosiahli vo vedomostných testoch lepšie výsledky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ako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chlapci.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85786" y="2714620"/>
            <a:ext cx="8028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5400" dirty="0" smtClean="0">
                <a:latin typeface="Times New Roman" pitchFamily="18" charset="0"/>
                <a:cs typeface="Times New Roman" pitchFamily="18" charset="0"/>
              </a:rPr>
              <a:t>Ďakujem Vám za pozornosť</a:t>
            </a:r>
            <a:endParaRPr lang="cs-CZ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7158" y="785794"/>
            <a:ext cx="8715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Cieľom diplomovej práce je aplikovanie informačno-komunikačných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technológií na základných školách v predmete Technika. 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00034" y="2928934"/>
            <a:ext cx="8053230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Na základe uvedeného cieľa sme si stanovili nasledovné úlohy: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Opísať základné charakteristiky predmetu Technika.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Zhrnutie základných používaných IKT nástrojov v školstve.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Popísať prepojenie IKT a predmetu Technika v praxi.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Aplikovanie  IKT na základných školách v predmete Technika.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714356"/>
            <a:ext cx="884569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Technická výchova -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 procese výchovy sa formuje každý jeden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človek. Výchova je proces cieľavedomý, ktorý rozvíja kladné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vlastnosti človeka a potláča negatívne vlastnosti. Pri výchove sa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ľuďom odovzdávajú vedomosti a skúseností, ktoré pomáhajú rozvíjať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telesnú a duševnú stránku človeka. 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Technika -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Oblasť človek a svet práce sa zaoberá širokou pracovnou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činnosťou a technológiami, žiaci v nej získavajú základné zručnosti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 rôznych oblastí života a pomáha žiakom k vytvoreniu profesijnej a 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životnej orientácie.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cs-CZ" dirty="0" smtClean="0"/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928670"/>
            <a:ext cx="8874352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Prvá kapitola je venovaná predmetu Technika. Rozoberáme v nej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obsah, ciele, podstatu predmetu Technika. Ďalej sa zaoberáme v prvej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kapitole didaktikou predmetu Technika a jej predmetom a 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samozrejme aj učiteľom tohto predmetu.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 druhej kapitole popisujeme jednotlivé IKT nástroje. Z nástrojov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sme spomenuli tie najzákladnejšie, ktoré sa používajú na vyučovaní.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Ide o: počítač, multimediálne prezentácie, multimédiá, internet,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e-learning či LMS systémy. Spomenuli sme v nej aj ergonómiu,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pretože zdravotné hľadisko pri používaní IKT je veľmi dôležité.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Tretia kapitola opisuje jednotlivé prepojenie IKT a premetu Technika.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Uviedli sme funkcie jednotlivých IKT, na čo slúžia pri vyučovaní.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14282" y="1596458"/>
            <a:ext cx="865333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Cieľom nášho prieskumu bolo zistiť, v akej miere sa používajú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informačno-komunikačné technológie na druhom stupni základných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škôl v predmete Technika a ak sa používajú, ako pôsobia na 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jednotlivých žiakov.</a:t>
            </a: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/>
              <a:t>Na základe tohto cieľa, sme si stanovili </a:t>
            </a:r>
            <a:r>
              <a:rPr lang="sk-SK" sz="2400" dirty="0" smtClean="0"/>
              <a:t>úlohy.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714356"/>
            <a:ext cx="8696804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Odučiť vyučovaciu hodinu predmetu Technika klasickým spôsobom</a:t>
            </a:r>
          </a:p>
          <a:p>
            <a:pPr lvl="0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bez použitia IKT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Odučiť hodinu predmetu Technika s použitím IKT.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Porovnanie týchto dvoch hodín a zistenie, či bolo dané učivo pre </a:t>
            </a:r>
          </a:p>
          <a:p>
            <a:pPr lvl="0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žiakov po obsahovej stránke zaujímavejšie bez použitia, alebo s </a:t>
            </a:r>
          </a:p>
          <a:p>
            <a:pPr lvl="0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použitím IKT.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Zistenie, v čom žiaci vidia výhody a nevýhody používania IKT. 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Hľadanie riešení na odstránenie možných nedostatkov spojených s </a:t>
            </a:r>
          </a:p>
          <a:p>
            <a:pPr lvl="0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využívaním informačných technológií vo vyučovaní  predmetu </a:t>
            </a:r>
          </a:p>
          <a:p>
            <a:pPr lvl="0"/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Technika.</a:t>
            </a:r>
            <a:endParaRPr lang="cs-CZ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57158" y="1285860"/>
            <a:ext cx="8871339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Hypotéza H1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	   Vyučovacia hodina na ktorej žiaci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využívajú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informačno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komunikačné technológie je pre žiakov zaujímavejšia ako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klasická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vyučovacia hodina.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Hypotéza </a:t>
            </a:r>
            <a:r>
              <a:rPr lang="sk-SK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H2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  Žiaci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, ktorí používajú IKT pomôcky na vyučovacích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hodinách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predmetu Technika, si osvoja učivo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lepšie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ako žiaci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vyučovaní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klasickým spôsobom.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Hypotéza </a:t>
            </a:r>
            <a:r>
              <a:rPr lang="sk-SK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H3  </a:t>
            </a:r>
            <a:r>
              <a:rPr lang="sk-SK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Predmet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Technika je pre chlapcov zaujímavejší ako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dievčatá.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Hypotéza </a:t>
            </a:r>
            <a:r>
              <a:rPr lang="sk-SK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H4</a:t>
            </a:r>
            <a:r>
              <a:rPr lang="sk-SK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Predpokladáme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, že chlapci budú mať z výsledkov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vedomostných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testov viac bodov ako dievčatá. </a:t>
            </a:r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28596" y="1357298"/>
            <a:ext cx="88288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Medzi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prieskumnú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vzorku sme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zaradili:</a:t>
            </a:r>
          </a:p>
          <a:p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Žiakov - zo Základnej školy v Lehote – 23 žiakov</a:t>
            </a:r>
          </a:p>
          <a:p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               - zo Základnej školy Beethovenovej v Nitre – 24 žiakov     </a:t>
            </a:r>
            <a:endParaRPr lang="sk-SK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71472" y="3500438"/>
            <a:ext cx="80554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Prieskum sme realizovali pomocou týchto nasledovných metód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cs-CZ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Literárna </a:t>
            </a:r>
            <a:r>
              <a:rPr lang="sk-SK" sz="2400" b="1" dirty="0" smtClean="0">
                <a:latin typeface="Times New Roman" pitchFamily="18" charset="0"/>
                <a:cs typeface="Times New Roman" pitchFamily="18" charset="0"/>
              </a:rPr>
              <a:t>metóda</a:t>
            </a:r>
          </a:p>
          <a:p>
            <a:pPr>
              <a:buFont typeface="Wingdings" pitchFamily="2" charset="2"/>
              <a:buChar char="§"/>
            </a:pPr>
            <a:endParaRPr lang="sk-SK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Metóda dotazník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Experimentálna metóda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/>
          <p:cNvGraphicFramePr/>
          <p:nvPr/>
        </p:nvGraphicFramePr>
        <p:xfrm>
          <a:off x="928662" y="2143116"/>
          <a:ext cx="5857916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500034" y="785794"/>
            <a:ext cx="876156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Overovanie hypotézy H1</a:t>
            </a:r>
            <a:endParaRPr lang="cs-CZ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sk-SK" dirty="0" smtClean="0"/>
          </a:p>
          <a:p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Výslednou analýzou dotazníkov, ktoré vypĺňali žiaci ôsmeho 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ročníka</a:t>
            </a: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sme si overovali hypotézu </a:t>
            </a:r>
            <a:r>
              <a:rPr lang="sk-SK" sz="2400" b="1" dirty="0">
                <a:latin typeface="Times New Roman" pitchFamily="18" charset="0"/>
                <a:cs typeface="Times New Roman" pitchFamily="18" charset="0"/>
              </a:rPr>
              <a:t>H1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42844" y="5572140"/>
            <a:ext cx="89627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k-SK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overenie stanovenej hypotézy sme použili otázky 1, 2, </a:t>
            </a:r>
            <a:r>
              <a:rPr lang="sk-SK" sz="2400" dirty="0" smtClean="0">
                <a:latin typeface="Times New Roman" pitchFamily="18" charset="0"/>
                <a:cs typeface="Times New Roman" pitchFamily="18" charset="0"/>
              </a:rPr>
              <a:t>3, 4, </a:t>
            </a:r>
            <a:r>
              <a:rPr lang="sk-SK" sz="2400" dirty="0">
                <a:latin typeface="Times New Roman" pitchFamily="18" charset="0"/>
                <a:cs typeface="Times New Roman" pitchFamily="18" charset="0"/>
              </a:rPr>
              <a:t>5,6 a 7.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6740778" y="2500306"/>
            <a:ext cx="240322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Vyjadrenie žiakov na 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otázku, či je využívanie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informačno–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komunikačných 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technológií na hodinách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predmetu Technika 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zaujímavejšie ako 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klasická vyučovacia </a:t>
            </a:r>
          </a:p>
          <a:p>
            <a:r>
              <a:rPr lang="sk-SK" dirty="0" smtClean="0">
                <a:latin typeface="Times New Roman" pitchFamily="18" charset="0"/>
                <a:cs typeface="Times New Roman" pitchFamily="18" charset="0"/>
              </a:rPr>
              <a:t>hodina.</a:t>
            </a:r>
          </a:p>
          <a:p>
            <a:endParaRPr lang="sk-SK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346</TotalTime>
  <Words>273</Words>
  <Application>Microsoft Office PowerPoint</Application>
  <PresentationFormat>Předvádění na obrazovce (4:3)</PresentationFormat>
  <Paragraphs>167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Metro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michal</dc:creator>
  <cp:lastModifiedBy>michal</cp:lastModifiedBy>
  <cp:revision>36</cp:revision>
  <dcterms:created xsi:type="dcterms:W3CDTF">2011-04-13T09:28:38Z</dcterms:created>
  <dcterms:modified xsi:type="dcterms:W3CDTF">2011-05-23T11:37:15Z</dcterms:modified>
</cp:coreProperties>
</file>