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4" r:id="rId13"/>
    <p:sldId id="270" r:id="rId14"/>
    <p:sldId id="269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286" autoAdjust="0"/>
  </p:normalViewPr>
  <p:slideViewPr>
    <p:cSldViewPr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D4242-817C-45B2-A163-6FC2581C77CA}" type="datetimeFigureOut">
              <a:rPr lang="cs-CZ" smtClean="0"/>
              <a:pPr/>
              <a:t>2.3.2011</a:t>
            </a:fld>
            <a:endParaRPr lang="sk-SK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8BD98-06B6-4AE6-A322-0CCA3A6AD997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8BD98-06B6-4AE6-A322-0CCA3A6AD997}" type="slidenum">
              <a:rPr lang="sk-SK" smtClean="0"/>
              <a:pPr/>
              <a:t>4</a:t>
            </a:fld>
            <a:endParaRPr lang="sk-SK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noProof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8BD98-06B6-4AE6-A322-0CCA3A6AD997}" type="slidenum">
              <a:rPr lang="sk-SK" smtClean="0"/>
              <a:pPr/>
              <a:t>7</a:t>
            </a:fld>
            <a:endParaRPr lang="sk-S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E199-7B4B-4E44-9475-F539480EEABB}" type="datetimeFigureOut">
              <a:rPr lang="cs-CZ" smtClean="0"/>
              <a:pPr/>
              <a:t>2.3.2011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0CF9-01F5-4FDD-A25F-6AB4C8C00C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E199-7B4B-4E44-9475-F539480EEABB}" type="datetimeFigureOut">
              <a:rPr lang="cs-CZ" smtClean="0"/>
              <a:pPr/>
              <a:t>2.3.2011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0CF9-01F5-4FDD-A25F-6AB4C8C00C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E199-7B4B-4E44-9475-F539480EEABB}" type="datetimeFigureOut">
              <a:rPr lang="cs-CZ" smtClean="0"/>
              <a:pPr/>
              <a:t>2.3.2011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0CF9-01F5-4FDD-A25F-6AB4C8C00C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E199-7B4B-4E44-9475-F539480EEABB}" type="datetimeFigureOut">
              <a:rPr lang="cs-CZ" smtClean="0"/>
              <a:pPr/>
              <a:t>2.3.2011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0CF9-01F5-4FDD-A25F-6AB4C8C00C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E199-7B4B-4E44-9475-F539480EEABB}" type="datetimeFigureOut">
              <a:rPr lang="cs-CZ" smtClean="0"/>
              <a:pPr/>
              <a:t>2.3.2011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0CF9-01F5-4FDD-A25F-6AB4C8C00C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E199-7B4B-4E44-9475-F539480EEABB}" type="datetimeFigureOut">
              <a:rPr lang="cs-CZ" smtClean="0"/>
              <a:pPr/>
              <a:t>2.3.2011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0CF9-01F5-4FDD-A25F-6AB4C8C00C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E199-7B4B-4E44-9475-F539480EEABB}" type="datetimeFigureOut">
              <a:rPr lang="cs-CZ" smtClean="0"/>
              <a:pPr/>
              <a:t>2.3.2011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0CF9-01F5-4FDD-A25F-6AB4C8C00C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E199-7B4B-4E44-9475-F539480EEABB}" type="datetimeFigureOut">
              <a:rPr lang="cs-CZ" smtClean="0"/>
              <a:pPr/>
              <a:t>2.3.2011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0CF9-01F5-4FDD-A25F-6AB4C8C00C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E199-7B4B-4E44-9475-F539480EEABB}" type="datetimeFigureOut">
              <a:rPr lang="cs-CZ" smtClean="0"/>
              <a:pPr/>
              <a:t>2.3.2011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0CF9-01F5-4FDD-A25F-6AB4C8C00C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E199-7B4B-4E44-9475-F539480EEABB}" type="datetimeFigureOut">
              <a:rPr lang="cs-CZ" smtClean="0"/>
              <a:pPr/>
              <a:t>2.3.2011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A0CF9-01F5-4FDD-A25F-6AB4C8C00C3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4E199-7B4B-4E44-9475-F539480EEABB}" type="datetimeFigureOut">
              <a:rPr lang="cs-CZ" smtClean="0"/>
              <a:pPr/>
              <a:t>2.3.2011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EEA0CF9-01F5-4FDD-A25F-6AB4C8C00C3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84E199-7B4B-4E44-9475-F539480EEABB}" type="datetimeFigureOut">
              <a:rPr lang="cs-CZ" smtClean="0"/>
              <a:pPr/>
              <a:t>2.3.2011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EA0CF9-01F5-4FDD-A25F-6AB4C8C00C34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1357290" y="2714620"/>
            <a:ext cx="6519734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k-SK" sz="3600" dirty="0" smtClean="0">
                <a:latin typeface="Times New Roman" pitchFamily="18" charset="0"/>
                <a:cs typeface="Times New Roman" pitchFamily="18" charset="0"/>
              </a:rPr>
              <a:t>Malá ručná mechanizácia a BOZP</a:t>
            </a:r>
          </a:p>
          <a:p>
            <a:pPr algn="ctr"/>
            <a:r>
              <a:rPr lang="sk-SK" sz="3200" dirty="0" smtClean="0">
                <a:latin typeface="Times New Roman" pitchFamily="18" charset="0"/>
                <a:cs typeface="Times New Roman" pitchFamily="18" charset="0"/>
              </a:rPr>
              <a:t>predmet: Technika</a:t>
            </a:r>
            <a:endParaRPr lang="cs-CZ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28596" y="857232"/>
            <a:ext cx="84561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Pásová brúska</a:t>
            </a:r>
          </a:p>
          <a:p>
            <a:endParaRPr lang="sk-SK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Je ručné, alebo stolové elektrické náradie, ktoré slúži na povrchovú</a:t>
            </a:r>
          </a:p>
          <a:p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ú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pravu rôznych materiálov, ale najmä dreva.</a:t>
            </a:r>
            <a:endParaRPr lang="sk-SK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Obrázek 2" descr="800px-BoschB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306" y="2643182"/>
            <a:ext cx="2714644" cy="1618606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642910" y="3857628"/>
            <a:ext cx="823898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Zváračka</a:t>
            </a:r>
          </a:p>
          <a:p>
            <a:endParaRPr lang="sk-SK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Je elektrické zariadenie, ktoré nám umožňuje nerozoberateľné 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spojenie dvoch materiálov. Spoj vznikne tak, že dva materiály sú 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spojené pomocou elektródy. </a:t>
            </a:r>
            <a:endParaRPr lang="sk-SK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Obrázek 4" descr="img4_3218157_e3fedf8ce6601bd3d0d0302f98431d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9454" y="5357826"/>
            <a:ext cx="1357313" cy="13573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28596" y="928670"/>
            <a:ext cx="741741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800" dirty="0" smtClean="0">
                <a:latin typeface="Times New Roman" pitchFamily="18" charset="0"/>
                <a:cs typeface="Times New Roman" pitchFamily="18" charset="0"/>
              </a:rPr>
              <a:t>Motorové prostriedky</a:t>
            </a:r>
          </a:p>
          <a:p>
            <a:endParaRPr lang="sk-SK" dirty="0"/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Používajú sa väčšinou v domácnostiach na obrábanie pôdy.</a:t>
            </a:r>
            <a:endParaRPr lang="sk-SK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5" descr="VARI_II_3857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31866">
            <a:off x="650192" y="2133144"/>
            <a:ext cx="1905000" cy="2400300"/>
          </a:xfrm>
          <a:prstGeom prst="rect">
            <a:avLst/>
          </a:prstGeom>
          <a:noFill/>
        </p:spPr>
      </p:pic>
      <p:pic>
        <p:nvPicPr>
          <p:cNvPr id="4" name="Picture 13" descr="2732889551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01656">
            <a:off x="1871927" y="1657620"/>
            <a:ext cx="4103688" cy="4103687"/>
          </a:xfrm>
          <a:prstGeom prst="rect">
            <a:avLst/>
          </a:prstGeom>
          <a:noFill/>
        </p:spPr>
      </p:pic>
      <p:pic>
        <p:nvPicPr>
          <p:cNvPr id="5" name="Picture 8" descr="3517CS-2145-S-J110-129-677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07609">
            <a:off x="5745542" y="3102522"/>
            <a:ext cx="3048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42910" y="642918"/>
            <a:ext cx="8797601" cy="7602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800" dirty="0" smtClean="0">
                <a:latin typeface="Times New Roman" pitchFamily="18" charset="0"/>
                <a:cs typeface="Times New Roman" pitchFamily="18" charset="0"/>
              </a:rPr>
              <a:t>BOZP</a:t>
            </a:r>
          </a:p>
          <a:p>
            <a:endParaRPr lang="sk-SK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BOZP je skratka pre Bezpečnosť a ochrana zdravia pri práci.</a:t>
            </a:r>
          </a:p>
          <a:p>
            <a:endParaRPr lang="sk-SK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Pri práci s malou ručnou mechanizáciou treba dbať na základné </a:t>
            </a:r>
          </a:p>
          <a:p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ravidlá:</a:t>
            </a:r>
          </a:p>
          <a:p>
            <a:pPr>
              <a:buFont typeface="Wingdings" pitchFamily="2" charset="2"/>
              <a:buChar char="§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Žiaci nesmú nikdy pracovať s náradím bez prítomného vyučujúceho.</a:t>
            </a:r>
          </a:p>
          <a:p>
            <a:pPr>
              <a:buFont typeface="Wingdings" pitchFamily="2" charset="2"/>
              <a:buChar char="§"/>
            </a:pP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Pri práci so strojmi musia používať vhodné ochranné pracovné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  prostriedky: pracovná obuv, pracovný plášť, alebo odev, ochranné 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  okuliare.</a:t>
            </a:r>
          </a:p>
          <a:p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Byť vhodne upravený a mať vždy riadne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zap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ravené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oblečenie.</a:t>
            </a:r>
          </a:p>
          <a:p>
            <a:pPr>
              <a:buFont typeface="Wingdings" pitchFamily="2" charset="2"/>
              <a:buChar char="§"/>
            </a:pP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Prostredie v ktorom pracujeme musí byť suché a čisté.</a:t>
            </a:r>
          </a:p>
          <a:p>
            <a:pPr>
              <a:buFont typeface="Wingdings" pitchFamily="2" charset="2"/>
              <a:buChar char="§"/>
            </a:pP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sz="2400" dirty="0">
              <a:latin typeface="Times New Roman" pitchFamily="18" charset="0"/>
              <a:cs typeface="Times New Roman" pitchFamily="18" charset="0"/>
            </a:endParaRPr>
          </a:p>
          <a:p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sz="2400" dirty="0">
              <a:latin typeface="Times New Roman" pitchFamily="18" charset="0"/>
              <a:cs typeface="Times New Roman" pitchFamily="18" charset="0"/>
            </a:endParaRPr>
          </a:p>
          <a:p>
            <a:endParaRPr lang="sk-SK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INX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60618">
            <a:off x="5037286" y="317658"/>
            <a:ext cx="3673838" cy="3158040"/>
          </a:xfrm>
          <a:prstGeom prst="rect">
            <a:avLst/>
          </a:prstGeom>
          <a:noFill/>
        </p:spPr>
      </p:pic>
      <p:pic>
        <p:nvPicPr>
          <p:cNvPr id="3" name="Picture 9" descr="KuklaT002610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867072">
            <a:off x="1666242" y="366905"/>
            <a:ext cx="2620815" cy="3200742"/>
          </a:xfrm>
          <a:prstGeom prst="rect">
            <a:avLst/>
          </a:prstGeom>
          <a:noFill/>
        </p:spPr>
      </p:pic>
      <p:pic>
        <p:nvPicPr>
          <p:cNvPr id="4" name="Picture 20" descr="373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4143380"/>
            <a:ext cx="3311525" cy="2336800"/>
          </a:xfrm>
          <a:prstGeom prst="rect">
            <a:avLst/>
          </a:prstGeom>
          <a:noFill/>
        </p:spPr>
      </p:pic>
      <p:pic>
        <p:nvPicPr>
          <p:cNvPr id="5" name="Obrázek 4" descr="pracovna-obuv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10" y="3500438"/>
            <a:ext cx="2952764" cy="29527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85852" y="2786058"/>
            <a:ext cx="65213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5400" dirty="0" smtClean="0">
                <a:latin typeface="Times New Roman" pitchFamily="18" charset="0"/>
                <a:cs typeface="Times New Roman" pitchFamily="18" charset="0"/>
              </a:rPr>
              <a:t>Ďakujem za pozornosť</a:t>
            </a:r>
            <a:endParaRPr lang="sk-SK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28596" y="642918"/>
            <a:ext cx="8512267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Zavádzanie strojov do výroby sa nazýva mechanizácia výrobného </a:t>
            </a:r>
          </a:p>
          <a:p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rocesu.</a:t>
            </a:r>
          </a:p>
          <a:p>
            <a:endParaRPr lang="sk-SK" sz="2400" dirty="0">
              <a:latin typeface="Times New Roman" pitchFamily="18" charset="0"/>
              <a:cs typeface="Times New Roman" pitchFamily="18" charset="0"/>
            </a:endParaRPr>
          </a:p>
          <a:p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Pod pojmom malá ručná mechanizácia rozumieme obrábacie stroje 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a zariadenia, ktoré využívame pri ručnom obrábaní materiálov.</a:t>
            </a:r>
          </a:p>
          <a:p>
            <a:endParaRPr lang="sk-SK" sz="2400" dirty="0">
              <a:latin typeface="Times New Roman" pitchFamily="18" charset="0"/>
              <a:cs typeface="Times New Roman" pitchFamily="18" charset="0"/>
            </a:endParaRPr>
          </a:p>
          <a:p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Tieto stroje nie sú veľmi veľké, preto sa s nimi môžeme stretnúť 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skoro v každej domácnosti, alebo malých firmách.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00034" y="1142984"/>
            <a:ext cx="573150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sk-SK" sz="2400" dirty="0" smtClean="0"/>
              <a:t>Malá ručná mechanizácia sa delí:</a:t>
            </a:r>
          </a:p>
          <a:p>
            <a:pPr marL="457200" indent="-457200"/>
            <a:endParaRPr lang="sk-SK" sz="2400" dirty="0"/>
          </a:p>
          <a:p>
            <a:pPr marL="457200" indent="-457200"/>
            <a:r>
              <a:rPr lang="sk-SK" sz="2400" dirty="0" smtClean="0"/>
              <a:t>Podľa pohonu :</a:t>
            </a:r>
          </a:p>
          <a:p>
            <a:pPr marL="457200" indent="-457200"/>
            <a:endParaRPr lang="sk-SK" sz="2400" dirty="0" smtClean="0"/>
          </a:p>
          <a:p>
            <a:pPr marL="457200" indent="-457200">
              <a:buFontTx/>
              <a:buAutoNum type="arabicPeriod"/>
            </a:pPr>
            <a:r>
              <a:rPr lang="sk-SK" sz="2400" dirty="0" smtClean="0"/>
              <a:t>Mechanické</a:t>
            </a:r>
          </a:p>
          <a:p>
            <a:pPr marL="457200" indent="-457200">
              <a:buFontTx/>
              <a:buAutoNum type="arabicPeriod"/>
            </a:pPr>
            <a:endParaRPr lang="sk-SK" sz="2400" dirty="0" smtClean="0"/>
          </a:p>
          <a:p>
            <a:pPr marL="457200" indent="-457200">
              <a:buFontTx/>
              <a:buAutoNum type="arabicPeriod"/>
            </a:pPr>
            <a:r>
              <a:rPr lang="sk-SK" sz="2400" dirty="0" smtClean="0"/>
              <a:t>Mechanické (sieťové a akumulátorové)</a:t>
            </a:r>
          </a:p>
          <a:p>
            <a:pPr marL="914400" lvl="1" indent="-457200">
              <a:buFontTx/>
              <a:buAutoNum type="arabicPeriod"/>
            </a:pPr>
            <a:r>
              <a:rPr lang="sk-SK" sz="2400" dirty="0" smtClean="0"/>
              <a:t>Jednoúčelové</a:t>
            </a:r>
          </a:p>
          <a:p>
            <a:pPr marL="914400" lvl="1" indent="-457200">
              <a:buFontTx/>
              <a:buAutoNum type="arabicPeriod"/>
            </a:pPr>
            <a:r>
              <a:rPr lang="sk-SK" sz="2400" dirty="0" smtClean="0"/>
              <a:t>Viacúčelové</a:t>
            </a:r>
          </a:p>
          <a:p>
            <a:pPr marL="914400" lvl="1" indent="-457200">
              <a:buFontTx/>
              <a:buAutoNum type="arabicPeriod"/>
            </a:pPr>
            <a:endParaRPr lang="sk-SK" sz="2400" dirty="0" smtClean="0"/>
          </a:p>
          <a:p>
            <a:pPr marL="457200" indent="-457200">
              <a:buFontTx/>
              <a:buAutoNum type="arabicPeriod"/>
            </a:pPr>
            <a:r>
              <a:rPr lang="sk-SK" sz="2400" dirty="0" smtClean="0"/>
              <a:t>Motorové (benzínové, naftové)</a:t>
            </a:r>
            <a:endParaRPr lang="cs-CZ" sz="2400" dirty="0" smtClean="0"/>
          </a:p>
          <a:p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57158" y="857232"/>
            <a:ext cx="7718780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Mechanické:</a:t>
            </a:r>
          </a:p>
          <a:p>
            <a:pPr>
              <a:buFont typeface="Wingdings" pitchFamily="2" charset="2"/>
              <a:buChar char="q"/>
            </a:pP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učná vŕtačka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učná  stolová brúska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učná kosačka</a:t>
            </a:r>
          </a:p>
          <a:p>
            <a:pPr marL="457200" indent="-457200">
              <a:buFont typeface="+mj-lt"/>
              <a:buAutoNum type="arabicPeriod"/>
            </a:pPr>
            <a:endParaRPr lang="sk-SK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A) Mechanické (sieťové a akumulátorové) Jednoúčelové:</a:t>
            </a:r>
          </a:p>
          <a:p>
            <a:pPr marL="457200" indent="-457200"/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ŕtačky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pájkovačky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kružné píly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rúsky 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váračky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iné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57158" y="1357298"/>
            <a:ext cx="753924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B) Mechanické (sieťové a akumulátorové) Viacúčelové:</a:t>
            </a:r>
          </a:p>
          <a:p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sk-SK" sz="2400" dirty="0" smtClean="0"/>
              <a:t>Vŕtačka + prídavné zariadenia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sk-SK" sz="2400" dirty="0" smtClean="0"/>
              <a:t>Brúsky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sk-SK" sz="2400" dirty="0" smtClean="0"/>
              <a:t>Hobľovačky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sk-SK" sz="2400" dirty="0" smtClean="0"/>
              <a:t>Píly :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sk-SK" sz="2400" dirty="0" smtClean="0"/>
              <a:t>Okružné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sk-SK" sz="2400" dirty="0" err="1" smtClean="0"/>
              <a:t>Priamobežné</a:t>
            </a:r>
            <a:endParaRPr lang="sk-SK" sz="2400" dirty="0" smtClean="0"/>
          </a:p>
          <a:p>
            <a:pPr marL="457200" indent="-457200">
              <a:buFont typeface="Wingdings" pitchFamily="2" charset="2"/>
              <a:buChar char="ü"/>
            </a:pPr>
            <a:r>
              <a:rPr lang="sk-SK" sz="2400" dirty="0" smtClean="0"/>
              <a:t>Lupienkové</a:t>
            </a:r>
          </a:p>
          <a:p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28596" y="1142984"/>
            <a:ext cx="470192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Motorové (benzínové a naftové):</a:t>
            </a:r>
          </a:p>
          <a:p>
            <a:endParaRPr lang="sk-SK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  reťazové píly</a:t>
            </a:r>
          </a:p>
          <a:p>
            <a:pPr>
              <a:buFont typeface="Wingdings" pitchFamily="2" charset="2"/>
              <a:buChar char="q"/>
            </a:pP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  malotraktory</a:t>
            </a:r>
          </a:p>
          <a:p>
            <a:pPr>
              <a:buFont typeface="Wingdings" pitchFamily="2" charset="2"/>
              <a:buChar char="q"/>
            </a:pP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  kosačky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00034" y="1214422"/>
            <a:ext cx="8071440" cy="27699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Ručná vŕtačka</a:t>
            </a:r>
          </a:p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Klasická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pomôcka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pro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ručné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vŕtanie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. Ideálna je všade tam, kam 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nedosiahnu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elektrické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káble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 a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pre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jemné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vŕtacie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práce. </a:t>
            </a:r>
          </a:p>
          <a:p>
            <a:endParaRPr lang="cs-CZ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dirty="0" smtClean="0"/>
              <a:t/>
            </a:r>
            <a:br>
              <a:rPr lang="cs-CZ" dirty="0" smtClean="0"/>
            </a:br>
            <a:endParaRPr lang="sk-SK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/>
          </a:p>
        </p:txBody>
      </p:sp>
      <p:pic>
        <p:nvPicPr>
          <p:cNvPr id="3" name="Obrázek 2" descr="70728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2786058"/>
            <a:ext cx="1737360" cy="1737360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571472" y="3786190"/>
            <a:ext cx="8757718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Ručná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kosačka</a:t>
            </a:r>
          </a:p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Takzvané aj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vretenové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kosačky,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sú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určené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pre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riadne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pestovanú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trávu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Je určená na kosenie malej trávy. Dnes už veľmi málo využívaná, je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to skôr </a:t>
            </a:r>
            <a:r>
              <a:rPr lang="sk-SK" sz="2400" dirty="0" err="1" smtClean="0">
                <a:latin typeface="Times New Roman" pitchFamily="18" charset="0"/>
                <a:cs typeface="Times New Roman" pitchFamily="18" charset="0"/>
              </a:rPr>
              <a:t>image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/>
          </a:p>
          <a:p>
            <a:endParaRPr lang="sk-SK" dirty="0"/>
          </a:p>
        </p:txBody>
      </p:sp>
      <p:pic>
        <p:nvPicPr>
          <p:cNvPr id="5" name="Obrázek 4" descr="10_19_10199_1_644x46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5429264"/>
            <a:ext cx="1499403" cy="1123943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571472" y="785794"/>
            <a:ext cx="2037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800" b="1" dirty="0" smtClean="0">
                <a:latin typeface="Times New Roman" pitchFamily="18" charset="0"/>
                <a:cs typeface="Times New Roman" pitchFamily="18" charset="0"/>
              </a:rPr>
              <a:t>Mechanické</a:t>
            </a:r>
            <a:endParaRPr lang="sk-SK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28596" y="928670"/>
            <a:ext cx="8699689" cy="5293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800" b="1" dirty="0" smtClean="0">
                <a:latin typeface="Times New Roman" pitchFamily="18" charset="0"/>
                <a:cs typeface="Times New Roman" pitchFamily="18" charset="0"/>
              </a:rPr>
              <a:t>Mechanické (sieťové a akumulátorové) Jednoúčelové</a:t>
            </a:r>
            <a:endParaRPr lang="sk-SK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sk-SK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Vŕtačka</a:t>
            </a:r>
          </a:p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Vrtačka je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ručné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náradie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ktoré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sa</a:t>
            </a:r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používa na vŕtanie dier do dreva, </a:t>
            </a:r>
          </a:p>
          <a:p>
            <a:r>
              <a:rPr lang="cs-CZ" sz="2400" dirty="0" smtClean="0">
                <a:latin typeface="Times New Roman" pitchFamily="18" charset="0"/>
                <a:cs typeface="Times New Roman" pitchFamily="18" charset="0"/>
              </a:rPr>
              <a:t>kovu či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iných materiálov, pomocou vloženého otáčajúceho sa 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nástroja - vrtáka</a:t>
            </a:r>
            <a:r>
              <a:rPr lang="sk-SK" sz="2400" dirty="0" smtClean="0"/>
              <a:t>. </a:t>
            </a:r>
          </a:p>
          <a:p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Spájkovačka</a:t>
            </a:r>
          </a:p>
          <a:p>
            <a:r>
              <a:rPr lang="sk-SK" sz="2400" dirty="0" smtClean="0"/>
              <a:t>Spájkovačka je nástroj pre tavenie kovov pri spájkovaní súčiastok</a:t>
            </a:r>
          </a:p>
          <a:p>
            <a:r>
              <a:rPr lang="sk-SK" sz="2400" dirty="0" smtClean="0"/>
              <a:t>mäkkým spájkovaním </a:t>
            </a:r>
            <a:r>
              <a:rPr lang="cs-CZ" sz="2400" dirty="0" smtClean="0"/>
              <a:t>(do 450 °C).</a:t>
            </a:r>
          </a:p>
          <a:p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dirty="0"/>
          </a:p>
        </p:txBody>
      </p:sp>
      <p:pic>
        <p:nvPicPr>
          <p:cNvPr id="3" name="Obrázek 2" descr="_thb_evp13h-2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82" y="2928934"/>
            <a:ext cx="1928826" cy="1664085"/>
          </a:xfrm>
          <a:prstGeom prst="rect">
            <a:avLst/>
          </a:prstGeom>
        </p:spPr>
      </p:pic>
      <p:pic>
        <p:nvPicPr>
          <p:cNvPr id="4" name="Obrázek 3" descr="3649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5168991"/>
            <a:ext cx="1952612" cy="1689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95451" y="357166"/>
            <a:ext cx="8679620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Okružné píly</a:t>
            </a:r>
          </a:p>
          <a:p>
            <a:endParaRPr lang="cs-CZ" sz="2400" b="1" dirty="0"/>
          </a:p>
          <a:p>
            <a:r>
              <a:rPr lang="sk-SK" sz="2400" dirty="0"/>
              <a:t>J</a:t>
            </a:r>
            <a:r>
              <a:rPr lang="sk-SK" sz="2400" dirty="0" smtClean="0"/>
              <a:t>e elektrické náradie, ktoré sa používa pri spracovaní dreva (jeho </a:t>
            </a:r>
          </a:p>
          <a:p>
            <a:r>
              <a:rPr lang="sk-SK" sz="2400" dirty="0" smtClean="0"/>
              <a:t>delení) alebo </a:t>
            </a:r>
            <a:r>
              <a:rPr lang="sk-SK" sz="2400" dirty="0" smtClean="0"/>
              <a:t>kovov. </a:t>
            </a:r>
            <a:r>
              <a:rPr lang="sk-SK" sz="2400" dirty="0" smtClean="0"/>
              <a:t>Podľa oblasti použitia sa rozlišujú:</a:t>
            </a:r>
          </a:p>
          <a:p>
            <a:pPr>
              <a:buFont typeface="Wingdings" pitchFamily="2" charset="2"/>
              <a:buChar char="q"/>
            </a:pPr>
            <a:r>
              <a:rPr lang="sk-SK" sz="2400" dirty="0" smtClean="0"/>
              <a:t>stacionárne okružné píly </a:t>
            </a:r>
            <a:endParaRPr lang="sk-SK" sz="2400" dirty="0"/>
          </a:p>
          <a:p>
            <a:pPr>
              <a:buFont typeface="Wingdings" pitchFamily="2" charset="2"/>
              <a:buChar char="q"/>
            </a:pPr>
            <a:r>
              <a:rPr lang="sk-SK" sz="2400" dirty="0" smtClean="0"/>
              <a:t>ručné okružné píly. </a:t>
            </a:r>
          </a:p>
          <a:p>
            <a:r>
              <a:rPr lang="sk-SK" sz="2400" dirty="0" smtClean="0"/>
              <a:t>Okružné píly sú vhodné predovšetkým na presné pozdĺžne</a:t>
            </a:r>
          </a:p>
          <a:p>
            <a:r>
              <a:rPr lang="sk-SK" sz="2400" dirty="0" smtClean="0"/>
              <a:t> a </a:t>
            </a:r>
            <a:r>
              <a:rPr lang="sk-SK" sz="2400" dirty="0" err="1" smtClean="0"/>
              <a:t>pokosové</a:t>
            </a:r>
            <a:r>
              <a:rPr lang="sk-SK" sz="2400" dirty="0" smtClean="0"/>
              <a:t> rezy. </a:t>
            </a:r>
          </a:p>
          <a:p>
            <a:endParaRPr lang="sk-SK" sz="2400" dirty="0"/>
          </a:p>
          <a:p>
            <a:r>
              <a:rPr lang="sk-SK" sz="2400" dirty="0" smtClean="0"/>
              <a:t>Brúsky</a:t>
            </a:r>
          </a:p>
          <a:p>
            <a:endParaRPr lang="sk-SK" sz="2400" dirty="0"/>
          </a:p>
          <a:p>
            <a:r>
              <a:rPr lang="cs-CZ" sz="2400" dirty="0" smtClean="0"/>
              <a:t>Uhlová </a:t>
            </a:r>
            <a:r>
              <a:rPr lang="sk-SK" sz="2400" dirty="0" smtClean="0"/>
              <a:t>brúska</a:t>
            </a:r>
            <a:r>
              <a:rPr lang="cs-CZ" sz="2400" dirty="0" smtClean="0"/>
              <a:t> </a:t>
            </a:r>
            <a:r>
              <a:rPr lang="sk-SK" sz="2400" dirty="0" smtClean="0"/>
              <a:t>slúži</a:t>
            </a:r>
            <a:r>
              <a:rPr lang="cs-CZ" sz="2400" dirty="0" smtClean="0"/>
              <a:t> </a:t>
            </a:r>
            <a:r>
              <a:rPr lang="cs-CZ" sz="2400" dirty="0" smtClean="0"/>
              <a:t>na úpravu povrchu materiálu z ruky. </a:t>
            </a:r>
          </a:p>
          <a:p>
            <a:r>
              <a:rPr lang="cs-CZ" sz="2400" dirty="0" smtClean="0"/>
              <a:t>Znamená to, že nepracujeme s </a:t>
            </a:r>
            <a:r>
              <a:rPr lang="sk-SK" sz="2400" dirty="0" smtClean="0"/>
              <a:t>pevne</a:t>
            </a:r>
            <a:r>
              <a:rPr lang="cs-CZ" sz="2400" dirty="0" smtClean="0"/>
              <a:t> </a:t>
            </a:r>
            <a:r>
              <a:rPr lang="cs-CZ" sz="2400" dirty="0" smtClean="0"/>
              <a:t>fixovanou </a:t>
            </a:r>
            <a:r>
              <a:rPr lang="sk-SK" sz="2400" dirty="0" smtClean="0"/>
              <a:t>brúskou</a:t>
            </a:r>
            <a:r>
              <a:rPr lang="cs-CZ" sz="2400" dirty="0" smtClean="0"/>
              <a:t>, </a:t>
            </a:r>
            <a:r>
              <a:rPr lang="sk-SK" sz="2400" dirty="0" smtClean="0"/>
              <a:t>kedy </a:t>
            </a:r>
          </a:p>
          <a:p>
            <a:r>
              <a:rPr lang="cs-CZ" sz="2400" dirty="0" smtClean="0"/>
              <a:t>materiál </a:t>
            </a:r>
            <a:r>
              <a:rPr lang="sk-SK" sz="2400" dirty="0" smtClean="0"/>
              <a:t>prikladáme</a:t>
            </a:r>
            <a:r>
              <a:rPr lang="cs-CZ" sz="2400" dirty="0" smtClean="0"/>
              <a:t> </a:t>
            </a:r>
            <a:r>
              <a:rPr lang="cs-CZ" sz="2400" dirty="0" smtClean="0"/>
              <a:t>k </a:t>
            </a:r>
            <a:r>
              <a:rPr lang="sk-SK" sz="2400" dirty="0" smtClean="0"/>
              <a:t>brúsnemu</a:t>
            </a:r>
            <a:r>
              <a:rPr lang="cs-CZ" sz="2400" dirty="0" smtClean="0"/>
              <a:t> </a:t>
            </a:r>
            <a:r>
              <a:rPr lang="sk-SK" sz="2400" dirty="0" smtClean="0"/>
              <a:t>kotúču</a:t>
            </a:r>
            <a:r>
              <a:rPr lang="cs-CZ" sz="2400" dirty="0" smtClean="0"/>
              <a:t>, </a:t>
            </a:r>
            <a:r>
              <a:rPr lang="cs-CZ" sz="2400" dirty="0" smtClean="0"/>
              <a:t>ale naopak: Materiál </a:t>
            </a:r>
          </a:p>
          <a:p>
            <a:r>
              <a:rPr lang="cs-CZ" sz="2400" dirty="0" smtClean="0"/>
              <a:t>je fixovaný </a:t>
            </a:r>
            <a:r>
              <a:rPr lang="sk-SK" sz="2400" dirty="0" smtClean="0"/>
              <a:t>a brúsku pritláčame </a:t>
            </a:r>
            <a:r>
              <a:rPr lang="cs-CZ" sz="2400" dirty="0" smtClean="0"/>
              <a:t>naň</a:t>
            </a:r>
            <a:r>
              <a:rPr lang="cs-CZ" sz="2400" dirty="0" smtClean="0"/>
              <a:t>.</a:t>
            </a:r>
            <a:endParaRPr lang="sk-SK" sz="2400" dirty="0" smtClean="0"/>
          </a:p>
          <a:p>
            <a:endParaRPr lang="sk-SK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Obrázek 2" descr="174x131_handkreissaegen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74" y="3143248"/>
            <a:ext cx="1591056" cy="1197864"/>
          </a:xfrm>
          <a:prstGeom prst="rect">
            <a:avLst/>
          </a:prstGeom>
        </p:spPr>
      </p:pic>
      <p:pic>
        <p:nvPicPr>
          <p:cNvPr id="4" name="Obrázek 3" descr="uhlove-brusky-4328-2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5643578"/>
            <a:ext cx="1905000" cy="981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386</TotalTime>
  <Words>432</Words>
  <Application>Microsoft Office PowerPoint</Application>
  <PresentationFormat>Předvádění na obrazovce (4:3)</PresentationFormat>
  <Paragraphs>127</Paragraphs>
  <Slides>14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Tok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michal</dc:creator>
  <cp:lastModifiedBy>michal</cp:lastModifiedBy>
  <cp:revision>37</cp:revision>
  <dcterms:created xsi:type="dcterms:W3CDTF">2011-02-23T17:12:55Z</dcterms:created>
  <dcterms:modified xsi:type="dcterms:W3CDTF">2011-03-02T21:11:24Z</dcterms:modified>
</cp:coreProperties>
</file>