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BC5B492-EC27-4F5D-B142-F8714CC6C03B}" type="datetimeFigureOut">
              <a:rPr lang="cs-CZ"/>
              <a:pPr>
                <a:defRPr/>
              </a:pPr>
              <a:t>23.5.2011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5342905-8FB2-4825-AA79-4902C0DECE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24.5.2011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Hlasovací zařízení a jeho využití ve výuce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85A2B-B56F-49F1-8512-93B460B13DF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24.5.2011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Hlasovací zařízení a jeho využití ve výuce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48869-0E67-483C-801D-39646B83F85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24.5.2011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Hlasovací zařízení a jeho využití ve výuce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45929-FB7D-498A-B2CD-21266B230B7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cs-CZ" smtClean="0"/>
              <a:t>24.5.2011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27313" y="6356350"/>
            <a:ext cx="3960812" cy="365125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cs-CZ"/>
              <a:t>Hlasovací zařízení a jeho využití ve výuce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cs-CZ" dirty="0" smtClean="0"/>
              <a:t>Snímek </a:t>
            </a:r>
            <a:fld id="{1DFDD8A3-DD3F-46C6-9B1A-D2A704766AC0}" type="slidenum">
              <a:rPr lang="cs-CZ" smtClean="0"/>
              <a:pPr>
                <a:defRPr/>
              </a:pPr>
              <a:t>‹#›</a:t>
            </a:fld>
            <a:r>
              <a:rPr lang="cs-CZ" dirty="0" smtClean="0"/>
              <a:t> z 9</a:t>
            </a:r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24.5.2011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Hlasovací zařízení a jeho využití ve výuce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3C3F3-4704-4822-A62B-578CF17ED83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24.5.2011</a:t>
            </a:r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Hlasovací zařízení a jeho využití ve výuce</a:t>
            </a: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8FAB2-3B70-4DC6-9655-9E53467BE00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24.5.2011</a:t>
            </a:r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Hlasovací zařízení a jeho využití ve výuce</a:t>
            </a: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FBB35-4D76-4C7F-85B4-E70459A0CF2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24.5.2011</a:t>
            </a:r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Hlasovací zařízení a jeho využití ve výuce</a:t>
            </a: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9672C-D4DB-46B5-853C-7AD93076072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24.5.2011</a:t>
            </a:r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Hlasovací zařízení a jeho využití ve výuce</a:t>
            </a: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02256-1233-444B-B8A4-7CC50255AE4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24.5.2011</a:t>
            </a:r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Hlasovací zařízení a jeho využití ve výuce</a:t>
            </a: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3AD1A-B85F-41F7-9F2F-C251B918E6F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smtClean="0"/>
              <a:t>24.5.2011</a:t>
            </a:r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Hlasovací zařízení a jeho využití ve výuce</a:t>
            </a: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CCBC9-B8FD-4BDA-B9D4-CD7DB75C772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cs-CZ" smtClean="0"/>
              <a:t>24.5.2011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cs-CZ"/>
              <a:t>Hlasovací zařízení a jeho využití ve výuce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FB8B1FF-C8D1-4C91-9156-1D3950EB9F6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ctrTitle"/>
          </p:nvPr>
        </p:nvSpPr>
        <p:spPr>
          <a:xfrm>
            <a:off x="395536" y="1700808"/>
            <a:ext cx="8353425" cy="3024188"/>
          </a:xfrm>
        </p:spPr>
        <p:txBody>
          <a:bodyPr/>
          <a:lstStyle/>
          <a:p>
            <a:pPr eaLnBrk="1" hangingPunct="1"/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Hlasovací zařízení a jeho využití ve výuce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Závěrečná </a:t>
            </a:r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práce)</a:t>
            </a:r>
            <a:br>
              <a:rPr lang="cs-CZ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cap="all" dirty="0" err="1" smtClean="0"/>
              <a:t>sTUDENT</a:t>
            </a:r>
            <a:r>
              <a:rPr lang="en-US" sz="2400" b="1" cap="all" dirty="0" smtClean="0"/>
              <a:t> RESPONSE </a:t>
            </a:r>
            <a:r>
              <a:rPr lang="en-US" sz="2400" b="1" cap="all" dirty="0" err="1" smtClean="0"/>
              <a:t>systEm</a:t>
            </a:r>
            <a:r>
              <a:rPr lang="en-US" sz="2400" b="1" cap="all" dirty="0" smtClean="0"/>
              <a:t> AND ITS </a:t>
            </a:r>
            <a:r>
              <a:rPr lang="en-US" sz="2400" b="1" cap="all" dirty="0" err="1" smtClean="0"/>
              <a:t>USe</a:t>
            </a:r>
            <a:r>
              <a:rPr lang="en-US" sz="2400" b="1" cap="all" dirty="0" smtClean="0"/>
              <a:t> IN THE TEACHING PROCESS</a:t>
            </a:r>
            <a:r>
              <a:rPr lang="cs-CZ" sz="2400" dirty="0" smtClean="0"/>
              <a:t/>
            </a:r>
            <a:br>
              <a:rPr lang="cs-CZ" sz="2400" dirty="0" smtClean="0"/>
            </a:b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Podnadpis 2"/>
          <p:cNvSpPr>
            <a:spLocks noGrp="1"/>
          </p:cNvSpPr>
          <p:nvPr>
            <p:ph type="subTitle" idx="1"/>
          </p:nvPr>
        </p:nvSpPr>
        <p:spPr>
          <a:xfrm>
            <a:off x="4284663" y="5085184"/>
            <a:ext cx="4859337" cy="1628354"/>
          </a:xfrm>
        </p:spPr>
        <p:txBody>
          <a:bodyPr/>
          <a:lstStyle/>
          <a:p>
            <a:pPr algn="l" eaLnBrk="1" hangingPunct="1"/>
            <a:r>
              <a:rPr lang="cs-CZ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Vypracovala: Bc. Milena </a:t>
            </a:r>
            <a:r>
              <a:rPr lang="cs-CZ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Hlůžková</a:t>
            </a:r>
            <a:endParaRPr lang="cs-CZ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hangingPunct="1"/>
            <a:r>
              <a:rPr lang="cs-CZ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Vedoucí práce: Mgr. Jan Krotký</a:t>
            </a:r>
          </a:p>
          <a:p>
            <a:pPr algn="l" eaLnBrk="1" hangingPunct="1"/>
            <a:r>
              <a:rPr lang="cs-CZ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Datum: 24.5.2011</a:t>
            </a:r>
            <a:endParaRPr lang="cs-CZ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Rectangle 1"/>
          <p:cNvSpPr>
            <a:spLocks noChangeArrowheads="1"/>
          </p:cNvSpPr>
          <p:nvPr/>
        </p:nvSpPr>
        <p:spPr bwMode="auto">
          <a:xfrm>
            <a:off x="0" y="315982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cs-CZ" sz="2000" b="1" dirty="0" smtClean="0">
                <a:latin typeface="Times New Roman" pitchFamily="18" charset="0"/>
                <a:cs typeface="Times New Roman" pitchFamily="18" charset="0"/>
              </a:rPr>
              <a:t>Olympiáda techniky Plzeň 2011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cs-CZ" sz="2000" b="1" dirty="0" smtClean="0">
                <a:latin typeface="Times New Roman" pitchFamily="18" charset="0"/>
                <a:cs typeface="Times New Roman" pitchFamily="18" charset="0"/>
              </a:rPr>
              <a:t>www.</a:t>
            </a:r>
            <a:r>
              <a:rPr lang="cs-CZ" sz="2000" b="1" dirty="0" err="1" smtClean="0">
                <a:latin typeface="Times New Roman" pitchFamily="18" charset="0"/>
                <a:cs typeface="Times New Roman" pitchFamily="18" charset="0"/>
              </a:rPr>
              <a:t>olympiadatechniky.zcu.cz</a:t>
            </a:r>
            <a:endParaRPr lang="cs-CZ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>
                <a:latin typeface="Times New Roman" pitchFamily="18" charset="0"/>
                <a:cs typeface="Times New Roman" pitchFamily="18" charset="0"/>
              </a:rPr>
              <a:t>Co je to hlasovací zařízení?</a:t>
            </a:r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>
          <a:xfrm>
            <a:off x="0" y="1341438"/>
            <a:ext cx="9144000" cy="4784725"/>
          </a:xfrm>
        </p:spPr>
        <p:txBody>
          <a:bodyPr/>
          <a:lstStyle/>
          <a:p>
            <a:pPr eaLnBrk="1" hangingPunct="1"/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Hlasovací zařízení (Student Response </a:t>
            </a:r>
            <a:r>
              <a:rPr lang="cs-CZ" sz="2000" dirty="0" err="1" smtClean="0"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 (SRS)) je bezdrátový signalizační systém, který umožňuje pokládat studentům otázky a ti na ně mohou odpovídat prostřednictvím tzv. </a:t>
            </a:r>
            <a:r>
              <a:rPr lang="cs-CZ" sz="2000" dirty="0" err="1" smtClean="0">
                <a:latin typeface="Times New Roman" pitchFamily="18" charset="0"/>
                <a:cs typeface="Times New Roman" pitchFamily="18" charset="0"/>
              </a:rPr>
              <a:t>hlasovátka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, stisknutím tlačítka zvolené odpovědi. Po stisknutí tlačítka s odpovědí je vyslán signál (buď infračervený, nebo radiový), ten je zaregistrován přijímačem, který je připojen k počítači. Počítač zaznamená odpovědi, případně je zobrazí tak, jak si učitel přeje. (</a:t>
            </a:r>
            <a:r>
              <a:rPr lang="cs-CZ" sz="2000" dirty="0" err="1" smtClean="0">
                <a:latin typeface="Times New Roman" pitchFamily="18" charset="0"/>
                <a:cs typeface="Times New Roman" pitchFamily="18" charset="0"/>
              </a:rPr>
              <a:t>Learning</a:t>
            </a:r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 Technology Center, 2006)</a:t>
            </a:r>
          </a:p>
          <a:p>
            <a:pPr eaLnBrk="1" hangingPunct="1"/>
            <a:r>
              <a:rPr lang="cs-CZ" sz="2000" dirty="0" smtClean="0">
                <a:latin typeface="Times New Roman" pitchFamily="18" charset="0"/>
                <a:cs typeface="Times New Roman" pitchFamily="18" charset="0"/>
              </a:rPr>
              <a:t>Technologie: radiová frekvence, infračervený signál, síťový přenos</a:t>
            </a:r>
          </a:p>
          <a:p>
            <a:pPr eaLnBrk="1" hangingPunct="1"/>
            <a:r>
              <a:rPr lang="cs-CZ" sz="2000" b="1" u="sng" dirty="0" smtClean="0">
                <a:latin typeface="Times New Roman" pitchFamily="18" charset="0"/>
                <a:cs typeface="Times New Roman" pitchFamily="18" charset="0"/>
              </a:rPr>
              <a:t>Příklady zařízení</a:t>
            </a:r>
            <a:r>
              <a:rPr lang="cs-CZ" sz="20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4100" name="Zástupný symbol pro datum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/>
              <a:t>24.5.2011</a:t>
            </a:r>
            <a:endParaRPr lang="cs-CZ" dirty="0" smtClean="0"/>
          </a:p>
        </p:txBody>
      </p:sp>
      <p:sp>
        <p:nvSpPr>
          <p:cNvPr id="4101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dirty="0" smtClean="0"/>
              <a:t>Hlasovací zařízení a jeho využití ve výuce</a:t>
            </a:r>
          </a:p>
        </p:txBody>
      </p:sp>
      <p:pic>
        <p:nvPicPr>
          <p:cNvPr id="4103" name="Obrázek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365625"/>
            <a:ext cx="3960813" cy="1511300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sp>
        <p:nvSpPr>
          <p:cNvPr id="4104" name="Obdélník 7"/>
          <p:cNvSpPr>
            <a:spLocks noChangeArrowheads="1"/>
          </p:cNvSpPr>
          <p:nvPr/>
        </p:nvSpPr>
        <p:spPr bwMode="auto">
          <a:xfrm>
            <a:off x="250825" y="5876925"/>
            <a:ext cx="561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>
                <a:latin typeface="Times New Roman" pitchFamily="18" charset="0"/>
                <a:cs typeface="Times New Roman" pitchFamily="18" charset="0"/>
              </a:rPr>
              <a:t>Zdroj: eInstruction</a:t>
            </a:r>
            <a:r>
              <a:rPr lang="cs-CZ" baseline="30000">
                <a:latin typeface="Times New Roman" pitchFamily="18" charset="0"/>
                <a:cs typeface="Times New Roman" pitchFamily="18" charset="0"/>
              </a:rPr>
              <a:t>®</a:t>
            </a:r>
            <a:r>
              <a:rPr lang="cs-CZ">
                <a:latin typeface="Times New Roman" pitchFamily="18" charset="0"/>
                <a:cs typeface="Times New Roman" pitchFamily="18" charset="0"/>
              </a:rPr>
              <a:t> Corporation, Product Collection, 2011</a:t>
            </a:r>
          </a:p>
        </p:txBody>
      </p:sp>
      <p:pic>
        <p:nvPicPr>
          <p:cNvPr id="4105" name="Obrázek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3789363"/>
            <a:ext cx="3851275" cy="1439862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sp>
        <p:nvSpPr>
          <p:cNvPr id="4106" name="Obdélník 9"/>
          <p:cNvSpPr>
            <a:spLocks noChangeArrowheads="1"/>
          </p:cNvSpPr>
          <p:nvPr/>
        </p:nvSpPr>
        <p:spPr bwMode="auto">
          <a:xfrm>
            <a:off x="4716463" y="5300663"/>
            <a:ext cx="44275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>
                <a:latin typeface="Times New Roman" pitchFamily="18" charset="0"/>
                <a:cs typeface="Times New Roman" pitchFamily="18" charset="0"/>
              </a:rPr>
              <a:t>Zdroj: SMART Technologies, product line comparison, 2011</a:t>
            </a:r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Snímek </a:t>
            </a:r>
            <a:fld id="{1DFDD8A3-DD3F-46C6-9B1A-D2A704766AC0}" type="slidenum">
              <a:rPr lang="cs-CZ" smtClean="0"/>
              <a:pPr>
                <a:defRPr/>
              </a:pPr>
              <a:t>2</a:t>
            </a:fld>
            <a:r>
              <a:rPr lang="cs-CZ" smtClean="0"/>
              <a:t> z 9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>
                <a:latin typeface="Times New Roman" pitchFamily="18" charset="0"/>
                <a:cs typeface="Times New Roman" pitchFamily="18" charset="0"/>
              </a:rPr>
              <a:t>Vybrané hlasovací zařízení</a:t>
            </a:r>
          </a:p>
        </p:txBody>
      </p:sp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z="2400" smtClean="0">
                <a:latin typeface="Times New Roman" pitchFamily="18" charset="0"/>
                <a:cs typeface="Times New Roman" pitchFamily="18" charset="0"/>
              </a:rPr>
              <a:t>systém Interwrite CPS IR, typ IW CPS IR 32, tedy Classroom Performance System s 32 kusy hlasovátek. Technologie infračerveného záření.</a:t>
            </a:r>
          </a:p>
        </p:txBody>
      </p:sp>
      <p:sp>
        <p:nvSpPr>
          <p:cNvPr id="5124" name="Zástupný symbol pro datum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/>
              <a:t>24.5.2011</a:t>
            </a:r>
            <a:endParaRPr lang="cs-CZ" dirty="0" smtClean="0"/>
          </a:p>
        </p:txBody>
      </p:sp>
      <p:sp>
        <p:nvSpPr>
          <p:cNvPr id="512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dirty="0" smtClean="0"/>
              <a:t>Hlasovací zařízení a jeho využití ve výuce</a:t>
            </a:r>
          </a:p>
        </p:txBody>
      </p:sp>
      <p:pic>
        <p:nvPicPr>
          <p:cNvPr id="5127" name="il_fi" descr="http://www.interwrite.cz/images/cps%2032%20tas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781300"/>
            <a:ext cx="4248150" cy="32400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8" name="Obrázek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825" y="2492375"/>
            <a:ext cx="1152525" cy="3457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129" name="Obdélník 8"/>
          <p:cNvSpPr>
            <a:spLocks noChangeArrowheads="1"/>
          </p:cNvSpPr>
          <p:nvPr/>
        </p:nvSpPr>
        <p:spPr bwMode="auto">
          <a:xfrm>
            <a:off x="4859338" y="2997200"/>
            <a:ext cx="2449512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Hlasovací stanice</a:t>
            </a:r>
          </a:p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(32 kusů)</a:t>
            </a:r>
          </a:p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Snímač infračervených signálů (hlavice)</a:t>
            </a:r>
          </a:p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Kabel USB (pro propojení snímače s počítačem)</a:t>
            </a:r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Snímek </a:t>
            </a:r>
            <a:fld id="{1DFDD8A3-DD3F-46C6-9B1A-D2A704766AC0}" type="slidenum">
              <a:rPr lang="cs-CZ" smtClean="0"/>
              <a:pPr>
                <a:defRPr/>
              </a:pPr>
              <a:t>3</a:t>
            </a:fld>
            <a:r>
              <a:rPr lang="cs-CZ" smtClean="0"/>
              <a:t> z 9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>
                <a:latin typeface="Times New Roman" pitchFamily="18" charset="0"/>
                <a:cs typeface="Times New Roman" pitchFamily="18" charset="0"/>
              </a:rPr>
              <a:t>Instalace a příprava</a:t>
            </a:r>
          </a:p>
        </p:txBody>
      </p:sp>
      <p:sp>
        <p:nvSpPr>
          <p:cNvPr id="6147" name="Zástupný symbol pro datum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/>
              <a:t>24.5.2011</a:t>
            </a:r>
            <a:endParaRPr lang="cs-CZ" dirty="0" smtClean="0"/>
          </a:p>
        </p:txBody>
      </p:sp>
      <p:sp>
        <p:nvSpPr>
          <p:cNvPr id="6148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dirty="0" smtClean="0"/>
              <a:t>Hlasovací zařízení a jeho využití ve výuce</a:t>
            </a:r>
          </a:p>
        </p:txBody>
      </p:sp>
      <p:pic>
        <p:nvPicPr>
          <p:cNvPr id="6150" name="Zástupný symbol pro obsah 6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84888" y="2133600"/>
            <a:ext cx="2244725" cy="3887788"/>
          </a:xfrm>
          <a:ln>
            <a:solidFill>
              <a:schemeClr val="tx1"/>
            </a:solidFill>
          </a:ln>
        </p:spPr>
      </p:pic>
      <p:pic>
        <p:nvPicPr>
          <p:cNvPr id="6151" name="Obrázek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1557338"/>
            <a:ext cx="4319588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TextovéPole 8"/>
          <p:cNvSpPr txBox="1">
            <a:spLocks noChangeArrowheads="1"/>
          </p:cNvSpPr>
          <p:nvPr/>
        </p:nvSpPr>
        <p:spPr bwMode="auto">
          <a:xfrm>
            <a:off x="468313" y="5084763"/>
            <a:ext cx="36718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400">
                <a:latin typeface="Times New Roman" pitchFamily="18" charset="0"/>
                <a:cs typeface="Times New Roman" pitchFamily="18" charset="0"/>
              </a:rPr>
              <a:t>Doplňkové zařízení:</a:t>
            </a:r>
          </a:p>
          <a:p>
            <a:r>
              <a:rPr lang="cs-CZ" sz="2400">
                <a:latin typeface="Times New Roman" pitchFamily="18" charset="0"/>
                <a:cs typeface="Times New Roman" pitchFamily="18" charset="0"/>
              </a:rPr>
              <a:t>Notebook (PC)</a:t>
            </a:r>
          </a:p>
          <a:p>
            <a:r>
              <a:rPr lang="cs-CZ" sz="2400">
                <a:latin typeface="Times New Roman" pitchFamily="18" charset="0"/>
                <a:cs typeface="Times New Roman" pitchFamily="18" charset="0"/>
              </a:rPr>
              <a:t>Dataprojektor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Snímek </a:t>
            </a:r>
            <a:fld id="{1DFDD8A3-DD3F-46C6-9B1A-D2A704766AC0}" type="slidenum">
              <a:rPr lang="cs-CZ" smtClean="0"/>
              <a:pPr>
                <a:defRPr/>
              </a:pPr>
              <a:t>4</a:t>
            </a:fld>
            <a:r>
              <a:rPr lang="cs-CZ" smtClean="0"/>
              <a:t> z 9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800"/>
          </a:xfrm>
        </p:spPr>
        <p:txBody>
          <a:bodyPr/>
          <a:lstStyle/>
          <a:p>
            <a:pPr eaLnBrk="1" hangingPunct="1"/>
            <a:r>
              <a:rPr lang="cs-CZ" smtClean="0">
                <a:latin typeface="Times New Roman" pitchFamily="18" charset="0"/>
                <a:cs typeface="Times New Roman" pitchFamily="18" charset="0"/>
              </a:rPr>
              <a:t>Výběr ovládacích prvků</a:t>
            </a:r>
          </a:p>
        </p:txBody>
      </p:sp>
      <p:sp>
        <p:nvSpPr>
          <p:cNvPr id="7171" name="Zástupný symbol pro datum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/>
              <a:t>24.5.2011</a:t>
            </a:r>
            <a:endParaRPr lang="cs-CZ" dirty="0" smtClean="0"/>
          </a:p>
        </p:txBody>
      </p:sp>
      <p:sp>
        <p:nvSpPr>
          <p:cNvPr id="7172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dirty="0" smtClean="0"/>
              <a:t>Hlasovací zařízení a jeho využití ve výuce</a:t>
            </a:r>
          </a:p>
        </p:txBody>
      </p:sp>
      <p:pic>
        <p:nvPicPr>
          <p:cNvPr id="7174" name="Zástupný symbol pro obsah 6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27313" y="4868863"/>
            <a:ext cx="5486400" cy="1352550"/>
          </a:xfrm>
        </p:spPr>
      </p:pic>
      <p:sp>
        <p:nvSpPr>
          <p:cNvPr id="7175" name="Rectangle 1"/>
          <p:cNvSpPr>
            <a:spLocks noChangeArrowheads="1"/>
          </p:cNvSpPr>
          <p:nvPr/>
        </p:nvSpPr>
        <p:spPr bwMode="auto">
          <a:xfrm>
            <a:off x="684213" y="5084763"/>
            <a:ext cx="2771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cs-CZ" sz="2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CPS PowerPoint:</a:t>
            </a:r>
            <a:endParaRPr lang="cs-CZ" sz="200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7176" name="Obrázek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628775"/>
            <a:ext cx="397510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Obrázek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1608138"/>
            <a:ext cx="3816350" cy="275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8" name="TextovéPole 10"/>
          <p:cNvSpPr txBox="1">
            <a:spLocks noChangeArrowheads="1"/>
          </p:cNvSpPr>
          <p:nvPr/>
        </p:nvSpPr>
        <p:spPr bwMode="auto">
          <a:xfrm>
            <a:off x="4787900" y="1196975"/>
            <a:ext cx="2952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CPS:</a:t>
            </a:r>
          </a:p>
        </p:txBody>
      </p:sp>
      <p:sp>
        <p:nvSpPr>
          <p:cNvPr id="7179" name="TextovéPole 11"/>
          <p:cNvSpPr txBox="1">
            <a:spLocks noChangeArrowheads="1"/>
          </p:cNvSpPr>
          <p:nvPr/>
        </p:nvSpPr>
        <p:spPr bwMode="auto">
          <a:xfrm>
            <a:off x="323850" y="1196975"/>
            <a:ext cx="2881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Interwrite Response:</a:t>
            </a:r>
          </a:p>
        </p:txBody>
      </p:sp>
      <p:sp>
        <p:nvSpPr>
          <p:cNvPr id="7180" name="Rectangle 1"/>
          <p:cNvSpPr>
            <a:spLocks noChangeArrowheads="1"/>
          </p:cNvSpPr>
          <p:nvPr/>
        </p:nvSpPr>
        <p:spPr bwMode="auto">
          <a:xfrm>
            <a:off x="250825" y="4508500"/>
            <a:ext cx="2771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cs-CZ" sz="2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Interwrite Workspace</a:t>
            </a:r>
            <a:endParaRPr lang="cs-CZ" sz="20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Zástupný symbol pro číslo snímku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Snímek </a:t>
            </a:r>
            <a:fld id="{1DFDD8A3-DD3F-46C6-9B1A-D2A704766AC0}" type="slidenum">
              <a:rPr lang="cs-CZ" smtClean="0"/>
              <a:pPr>
                <a:defRPr/>
              </a:pPr>
              <a:t>5</a:t>
            </a:fld>
            <a:r>
              <a:rPr lang="cs-CZ" smtClean="0"/>
              <a:t> z 9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>
                <a:latin typeface="Times New Roman" pitchFamily="18" charset="0"/>
                <a:cs typeface="Times New Roman" pitchFamily="18" charset="0"/>
              </a:rPr>
              <a:t>Testování a prezentace výsledků</a:t>
            </a:r>
          </a:p>
        </p:txBody>
      </p:sp>
      <p:sp>
        <p:nvSpPr>
          <p:cNvPr id="8195" name="Zástupný symbol pro datum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/>
              <a:t>24.5.2011</a:t>
            </a:r>
            <a:endParaRPr lang="cs-CZ" dirty="0" smtClean="0"/>
          </a:p>
        </p:txBody>
      </p:sp>
      <p:sp>
        <p:nvSpPr>
          <p:cNvPr id="8196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dirty="0" smtClean="0"/>
              <a:t>Hlasovací zařízení a jeho využití ve výuce</a:t>
            </a:r>
          </a:p>
        </p:txBody>
      </p:sp>
      <p:pic>
        <p:nvPicPr>
          <p:cNvPr id="81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557338"/>
            <a:ext cx="3260725" cy="2447925"/>
          </a:xfrm>
          <a:noFill/>
        </p:spPr>
      </p:pic>
      <p:pic>
        <p:nvPicPr>
          <p:cNvPr id="8199" name="Obrázek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4365625"/>
            <a:ext cx="63087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Obrázek 8" descr="C:\DOKUMENTY\FEK\PED.MIN2\ZPDPS\3A\spokoj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725" y="1628775"/>
            <a:ext cx="36004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Snímek </a:t>
            </a:r>
            <a:fld id="{1DFDD8A3-DD3F-46C6-9B1A-D2A704766AC0}" type="slidenum">
              <a:rPr lang="cs-CZ" smtClean="0"/>
              <a:pPr>
                <a:defRPr/>
              </a:pPr>
              <a:t>6</a:t>
            </a:fld>
            <a:r>
              <a:rPr lang="cs-CZ" smtClean="0"/>
              <a:t> z 9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Využití hlasovacího zařízení</a:t>
            </a:r>
          </a:p>
        </p:txBody>
      </p:sp>
      <p:sp>
        <p:nvSpPr>
          <p:cNvPr id="9219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eaLnBrk="1" hangingPunct="1"/>
            <a:r>
              <a:rPr lang="cs-CZ" sz="2400" i="1" dirty="0" smtClean="0">
                <a:latin typeface="Times New Roman" pitchFamily="18" charset="0"/>
                <a:cs typeface="Times New Roman" pitchFamily="18" charset="0"/>
              </a:rPr>
              <a:t>základní cíle (dle doktora </a:t>
            </a:r>
            <a:r>
              <a:rPr lang="cs-CZ" sz="2400" i="1" dirty="0" err="1" smtClean="0">
                <a:latin typeface="Times New Roman" pitchFamily="18" charset="0"/>
                <a:cs typeface="Times New Roman" pitchFamily="18" charset="0"/>
              </a:rPr>
              <a:t>Horowitze</a:t>
            </a:r>
            <a:r>
              <a:rPr lang="cs-CZ" sz="2400" i="1" dirty="0" smtClean="0">
                <a:latin typeface="Times New Roman" pitchFamily="18" charset="0"/>
                <a:cs typeface="Times New Roman" pitchFamily="18" charset="0"/>
              </a:rPr>
              <a:t>):</a:t>
            </a: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cs-CZ" sz="2400" i="1" u="sng" dirty="0" smtClean="0">
                <a:latin typeface="Times New Roman" pitchFamily="18" charset="0"/>
                <a:cs typeface="Times New Roman" pitchFamily="18" charset="0"/>
              </a:rPr>
              <a:t>Aktivita žáků</a:t>
            </a:r>
            <a:r>
              <a:rPr lang="cs-CZ" sz="2400" i="1" dirty="0" smtClean="0">
                <a:latin typeface="Times New Roman" pitchFamily="18" charset="0"/>
                <a:cs typeface="Times New Roman" pitchFamily="18" charset="0"/>
              </a:rPr>
              <a:t> – všichni studenti mají možnost zapojení se, přemýšlení, vyjádření názoru, nápadu, přispění do diskuse.</a:t>
            </a:r>
          </a:p>
          <a:p>
            <a:pPr eaLnBrk="1" hangingPunct="1"/>
            <a:r>
              <a:rPr lang="cs-CZ" sz="2400" i="1" u="sng" dirty="0" smtClean="0">
                <a:latin typeface="Times New Roman" pitchFamily="18" charset="0"/>
                <a:cs typeface="Times New Roman" pitchFamily="18" charset="0"/>
              </a:rPr>
              <a:t>Komunikace</a:t>
            </a:r>
            <a:r>
              <a:rPr lang="cs-CZ" sz="2400" i="1" dirty="0" smtClean="0">
                <a:latin typeface="Times New Roman" pitchFamily="18" charset="0"/>
                <a:cs typeface="Times New Roman" pitchFamily="18" charset="0"/>
              </a:rPr>
              <a:t> – možnost nezávislého hodnocení různých názorů bez předsudků, při zachování anonymity respondenta.</a:t>
            </a:r>
          </a:p>
          <a:p>
            <a:pPr eaLnBrk="1" hangingPunct="1"/>
            <a:r>
              <a:rPr lang="cs-CZ" sz="2400" i="1" u="sng" dirty="0" smtClean="0">
                <a:latin typeface="Times New Roman" pitchFamily="18" charset="0"/>
                <a:cs typeface="Times New Roman" pitchFamily="18" charset="0"/>
              </a:rPr>
              <a:t>Touha po vzdělání a odhodlání</a:t>
            </a:r>
            <a:r>
              <a:rPr lang="cs-CZ" sz="2400" i="1" dirty="0" smtClean="0">
                <a:latin typeface="Times New Roman" pitchFamily="18" charset="0"/>
                <a:cs typeface="Times New Roman" pitchFamily="18" charset="0"/>
              </a:rPr>
              <a:t> – možnost porovnávání </a:t>
            </a:r>
            <a:r>
              <a:rPr lang="cs-CZ" sz="2400" i="1" dirty="0" smtClean="0">
                <a:latin typeface="Times New Roman" pitchFamily="18" charset="0"/>
                <a:cs typeface="Times New Roman" pitchFamily="18" charset="0"/>
              </a:rPr>
              <a:t>výsledků </a:t>
            </a:r>
            <a:r>
              <a:rPr lang="cs-CZ" sz="2400" i="1" dirty="0" smtClean="0">
                <a:latin typeface="Times New Roman" pitchFamily="18" charset="0"/>
                <a:cs typeface="Times New Roman" pitchFamily="18" charset="0"/>
              </a:rPr>
              <a:t>mezi třídami, skupinami, vrstevníky tak, aby byla podpořena zdravá soutěživost.</a:t>
            </a:r>
          </a:p>
          <a:p>
            <a:pPr eaLnBrk="1" hangingPunct="1"/>
            <a:r>
              <a:rPr lang="cs-CZ" sz="2400" i="1" u="sng" dirty="0" smtClean="0">
                <a:latin typeface="Times New Roman" pitchFamily="18" charset="0"/>
                <a:cs typeface="Times New Roman" pitchFamily="18" charset="0"/>
              </a:rPr>
              <a:t>Přizpůsobené vyučování</a:t>
            </a:r>
            <a:r>
              <a:rPr lang="cs-CZ" sz="2400" i="1" dirty="0" smtClean="0">
                <a:latin typeface="Times New Roman" pitchFamily="18" charset="0"/>
                <a:cs typeface="Times New Roman" pitchFamily="18" charset="0"/>
              </a:rPr>
              <a:t> – otázky mohou být vždy příležitostně upraveny tak, aby měli co nejpozitivnější vliv na potřeby žáků.</a:t>
            </a:r>
          </a:p>
          <a:p>
            <a:pPr eaLnBrk="1" hangingPunct="1"/>
            <a:r>
              <a:rPr lang="cs-CZ" sz="2400" i="1" u="sng" dirty="0" smtClean="0">
                <a:latin typeface="Times New Roman" pitchFamily="18" charset="0"/>
                <a:cs typeface="Times New Roman" pitchFamily="18" charset="0"/>
              </a:rPr>
              <a:t>Sběr dat</a:t>
            </a:r>
            <a:r>
              <a:rPr lang="cs-CZ" sz="2400" i="1" dirty="0" smtClean="0">
                <a:latin typeface="Times New Roman" pitchFamily="18" charset="0"/>
                <a:cs typeface="Times New Roman" pitchFamily="18" charset="0"/>
              </a:rPr>
              <a:t> – poskytnutí důležitých demografických přehledů, reportování výsledků apod</a:t>
            </a:r>
            <a:r>
              <a:rPr lang="cs-CZ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cs-CZ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Zástupný symbol pro datum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/>
              <a:t>24.5.2011</a:t>
            </a:r>
            <a:endParaRPr lang="cs-CZ" dirty="0" smtClean="0"/>
          </a:p>
        </p:txBody>
      </p:sp>
      <p:sp>
        <p:nvSpPr>
          <p:cNvPr id="9221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dirty="0" smtClean="0"/>
              <a:t>Hlasovací zařízení a jeho využití ve výuce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Snímek </a:t>
            </a:r>
            <a:fld id="{1DFDD8A3-DD3F-46C6-9B1A-D2A704766AC0}" type="slidenum">
              <a:rPr lang="cs-CZ" smtClean="0"/>
              <a:pPr>
                <a:defRPr/>
              </a:pPr>
              <a:t>7</a:t>
            </a:fld>
            <a:r>
              <a:rPr lang="cs-CZ" smtClean="0"/>
              <a:t> z 9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Závěr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Pomůcka pro 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zpestření výuky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, pro 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navázání kontaktu s žáky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zapojení všech žáků 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bez výjimek, k získání 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okamžité zpětné vazby 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a v neposlední řadě k podpoření 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soutěživosti 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a zvýšení 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motivace 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žáků k lepším výsledkům. Usnadňuje učitelům práci s opravováním.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24.5.2011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Hlasovací zařízení a jeho využití ve výuce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Snímek </a:t>
            </a:r>
            <a:fld id="{1DFDD8A3-DD3F-46C6-9B1A-D2A704766AC0}" type="slidenum">
              <a:rPr lang="cs-CZ" smtClean="0"/>
              <a:pPr>
                <a:defRPr/>
              </a:pPr>
              <a:t>8</a:t>
            </a:fld>
            <a:r>
              <a:rPr lang="cs-CZ" smtClean="0"/>
              <a:t> z 9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Fotografie</a:t>
            </a:r>
            <a:endParaRPr lang="cs-CZ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Zástupný symbol pro datum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mtClean="0"/>
              <a:t>24.5.2011</a:t>
            </a:r>
            <a:endParaRPr lang="cs-CZ" dirty="0" smtClean="0"/>
          </a:p>
        </p:txBody>
      </p:sp>
      <p:sp>
        <p:nvSpPr>
          <p:cNvPr id="10244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dirty="0" smtClean="0"/>
              <a:t>Hlasovací zařízení a jeho využití ve výuce</a:t>
            </a:r>
          </a:p>
        </p:txBody>
      </p:sp>
      <p:pic>
        <p:nvPicPr>
          <p:cNvPr id="10246" name="Obrázek 12" descr="IMG_012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48038" y="1268413"/>
            <a:ext cx="4968875" cy="3673475"/>
          </a:xfrm>
        </p:spPr>
      </p:pic>
      <p:pic>
        <p:nvPicPr>
          <p:cNvPr id="10247" name="Obrázek 17" descr="IMG_01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997200"/>
            <a:ext cx="4176712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TextovéPole 8"/>
          <p:cNvSpPr txBox="1">
            <a:spLocks noChangeArrowheads="1"/>
          </p:cNvSpPr>
          <p:nvPr/>
        </p:nvSpPr>
        <p:spPr bwMode="auto">
          <a:xfrm>
            <a:off x="468313" y="2205038"/>
            <a:ext cx="21224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000">
                <a:latin typeface="Times New Roman" pitchFamily="18" charset="0"/>
                <a:cs typeface="Times New Roman" pitchFamily="18" charset="0"/>
              </a:rPr>
              <a:t>Autor fotografií: Mgr. Jan Krotký</a:t>
            </a:r>
          </a:p>
        </p:txBody>
      </p:sp>
      <p:sp>
        <p:nvSpPr>
          <p:cNvPr id="10249" name="TextovéPole 9"/>
          <p:cNvSpPr txBox="1">
            <a:spLocks noChangeArrowheads="1"/>
          </p:cNvSpPr>
          <p:nvPr/>
        </p:nvSpPr>
        <p:spPr bwMode="auto">
          <a:xfrm>
            <a:off x="4932363" y="5516563"/>
            <a:ext cx="3600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u="sng">
                <a:latin typeface="Times New Roman" pitchFamily="18" charset="0"/>
                <a:cs typeface="Times New Roman" pitchFamily="18" charset="0"/>
              </a:rPr>
              <a:t>Děkuji za pozornost.</a:t>
            </a:r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Snímek </a:t>
            </a:r>
            <a:fld id="{1DFDD8A3-DD3F-46C6-9B1A-D2A704766AC0}" type="slidenum">
              <a:rPr lang="cs-CZ" smtClean="0"/>
              <a:pPr>
                <a:defRPr/>
              </a:pPr>
              <a:t>9</a:t>
            </a:fld>
            <a:r>
              <a:rPr lang="cs-CZ" smtClean="0"/>
              <a:t> z 9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378</Words>
  <Application>Microsoft Office PowerPoint</Application>
  <PresentationFormat>Předvádění na obrazovce (4:3)</PresentationFormat>
  <Paragraphs>64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Motiv sady Office</vt:lpstr>
      <vt:lpstr>Hlasovací zařízení a jeho využití ve výuce (Závěrečná práce)  sTUDENT RESPONSE systEm AND ITS USe IN THE TEACHING PROCESS </vt:lpstr>
      <vt:lpstr>Co je to hlasovací zařízení?</vt:lpstr>
      <vt:lpstr>Vybrané hlasovací zařízení</vt:lpstr>
      <vt:lpstr>Instalace a příprava</vt:lpstr>
      <vt:lpstr>Výběr ovládacích prvků</vt:lpstr>
      <vt:lpstr>Testování a prezentace výsledků</vt:lpstr>
      <vt:lpstr>Využití hlasovacího zařízení</vt:lpstr>
      <vt:lpstr>Závěr</vt:lpstr>
      <vt:lpstr>Fotografie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Marie Hlůžková</dc:creator>
  <cp:lastModifiedBy>Lenovo User</cp:lastModifiedBy>
  <cp:revision>10</cp:revision>
  <dcterms:created xsi:type="dcterms:W3CDTF">2011-04-12T12:19:03Z</dcterms:created>
  <dcterms:modified xsi:type="dcterms:W3CDTF">2011-05-23T20:07:39Z</dcterms:modified>
</cp:coreProperties>
</file>