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charts/chart6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82" r:id="rId10"/>
    <p:sldId id="264" r:id="rId11"/>
    <p:sldId id="265" r:id="rId12"/>
    <p:sldId id="266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590" autoAdjust="0"/>
  </p:normalViewPr>
  <p:slideViewPr>
    <p:cSldViewPr>
      <p:cViewPr varScale="1">
        <p:scale>
          <a:sx n="86" d="100"/>
          <a:sy n="86" d="100"/>
        </p:scale>
        <p:origin x="-1092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iloslav%20Khas\Documents\_FPE%20Z&#268;U\BAKAL&#193;&#344;KA\bakalarky\ostra%20verze\CD2\Vyhodnocen&#237;%20dotazn&#237;k&#367;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Miloslav%20Khas\Documents\_FPE%20Z&#268;U\BAKAL&#193;&#344;KA\bakalarky\ostra%20verze\CD2\Vyhodnocen&#237;%20dotazn&#237;k&#367;.xlsx" TargetMode="External"/><Relationship Id="rId1" Type="http://schemas.openxmlformats.org/officeDocument/2006/relationships/themeOverride" Target="../theme/themeOverride1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iloslav%20Khas\Documents\_FPE%20Z&#268;U\BAKAL&#193;&#344;KA\bakalarky\ostra%20verze\CD2\Vyhodnocen&#237;%20dotazn&#237;k&#367;.xlsx" TargetMode="Externa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Miloslav%20Khas\Documents\_FPE%20Z&#268;U\BAKAL&#193;&#344;KA\bakalarky\ostra%20verze\CD2\Vyhodnocen&#237;%20dotazn&#237;k&#367;.xlsx" TargetMode="External"/><Relationship Id="rId1" Type="http://schemas.openxmlformats.org/officeDocument/2006/relationships/themeOverride" Target="../theme/themeOverride2.xm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iloslav%20Khas\Documents\_FPE%20Z&#268;U\BAKAL&#193;&#344;KA\bakalarky\ostra%20verze\CD2\Vyhodnocen&#237;%20dotazn&#237;k&#367;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iloslav%20Khas\Documents\_FPE%20Z&#268;U\BAKAL&#193;&#344;KA\bakalarky\ostra%20verze\CD2\Vyhodnocen&#237;%20dotazn&#237;k&#367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cs-CZ"/>
  <c:chart>
    <c:view3D>
      <c:rotX val="30"/>
      <c:perspective val="30"/>
    </c:view3D>
    <c:plotArea>
      <c:layout/>
      <c:pie3DChart>
        <c:varyColors val="1"/>
        <c:ser>
          <c:idx val="0"/>
          <c:order val="0"/>
          <c:explosion val="25"/>
          <c:dLbls>
            <c:dLbl>
              <c:idx val="0"/>
              <c:layout>
                <c:manualLayout>
                  <c:x val="6.1083333333333406E-2"/>
                  <c:y val="-1.4799504228638101E-2"/>
                </c:manualLayout>
              </c:layout>
              <c:showVal val="1"/>
              <c:showPercent val="1"/>
              <c:separator>
</c:separator>
            </c:dLbl>
            <c:dLbl>
              <c:idx val="1"/>
              <c:layout>
                <c:manualLayout>
                  <c:x val="0.11055577427821536"/>
                  <c:y val="7.1742490522018157E-2"/>
                </c:manualLayout>
              </c:layout>
              <c:showVal val="1"/>
              <c:showPercent val="1"/>
              <c:separator>
</c:separator>
            </c:dLbl>
            <c:dLbl>
              <c:idx val="2"/>
              <c:layout>
                <c:manualLayout>
                  <c:x val="-3.5409011373578339E-2"/>
                  <c:y val="-3.8369422572178485E-2"/>
                </c:manualLayout>
              </c:layout>
              <c:showVal val="1"/>
              <c:showPercent val="1"/>
              <c:separator>
</c:separator>
            </c:dLbl>
            <c:txPr>
              <a:bodyPr/>
              <a:lstStyle/>
              <a:p>
                <a:pPr>
                  <a:defRPr sz="1200"/>
                </a:pPr>
                <a:endParaRPr lang="cs-CZ"/>
              </a:p>
            </c:txPr>
            <c:showVal val="1"/>
            <c:showPercent val="1"/>
            <c:separator>
</c:separator>
            <c:showLeaderLines val="1"/>
          </c:dLbls>
          <c:cat>
            <c:strRef>
              <c:f>Dotazník!$A$3:$A$5</c:f>
              <c:strCache>
                <c:ptCount val="3"/>
                <c:pt idx="0">
                  <c:v>ano</c:v>
                </c:pt>
                <c:pt idx="1">
                  <c:v>ne</c:v>
                </c:pt>
                <c:pt idx="2">
                  <c:v>už jsem ten pojem slyšel(a), ale potřeboval(a) jsem více informací</c:v>
                </c:pt>
              </c:strCache>
            </c:strRef>
          </c:cat>
          <c:val>
            <c:numRef>
              <c:f>Dotazník!$B$3:$B$5</c:f>
              <c:numCache>
                <c:formatCode>0</c:formatCode>
                <c:ptCount val="3"/>
                <c:pt idx="0">
                  <c:v>7</c:v>
                </c:pt>
                <c:pt idx="1">
                  <c:v>31</c:v>
                </c:pt>
                <c:pt idx="2">
                  <c:v>6</c:v>
                </c:pt>
              </c:numCache>
            </c:numRef>
          </c:val>
        </c:ser>
        <c:dLbls/>
      </c:pie3DChart>
    </c:plotArea>
    <c:legend>
      <c:legendPos val="r"/>
      <c:layout/>
    </c:legend>
    <c:plotVisOnly val="1"/>
    <c:dispBlanksAs val="zero"/>
  </c:chart>
  <c:spPr>
    <a:noFill/>
    <a:ln>
      <a:noFill/>
    </a:ln>
  </c:sp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cs-CZ"/>
  <c:clrMapOvr bg1="lt1" tx1="dk1" bg2="lt2" tx2="dk2" accent1="accent1" accent2="accent2" accent3="accent3" accent4="accent4" accent5="accent5" accent6="accent6" hlink="hlink" folHlink="folHlink"/>
  <c:chart>
    <c:view3D>
      <c:rotX val="30"/>
      <c:perspective val="30"/>
    </c:view3D>
    <c:plotArea>
      <c:layout/>
      <c:pie3DChart>
        <c:varyColors val="1"/>
        <c:dLbls/>
      </c:pie3DChart>
    </c:plotArea>
    <c:legend>
      <c:legendPos val="r"/>
      <c:layout/>
    </c:legend>
    <c:plotVisOnly val="1"/>
    <c:dispBlanksAs val="zero"/>
  </c:chart>
  <c:spPr>
    <a:noFill/>
    <a:ln>
      <a:noFill/>
    </a:ln>
  </c:spPr>
  <c:externalData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cs-CZ"/>
  <c:chart>
    <c:view3D>
      <c:rotX val="30"/>
      <c:perspective val="30"/>
    </c:view3D>
    <c:plotArea>
      <c:layout/>
      <c:pie3DChart>
        <c:varyColors val="1"/>
        <c:ser>
          <c:idx val="0"/>
          <c:order val="0"/>
          <c:explosion val="25"/>
          <c:dLbls>
            <c:dLbl>
              <c:idx val="0"/>
              <c:layout>
                <c:manualLayout>
                  <c:x val="6.0911854768153945E-2"/>
                  <c:y val="-1.4404345290172078E-2"/>
                </c:manualLayout>
              </c:layout>
              <c:dLblPos val="bestFit"/>
              <c:showVal val="1"/>
              <c:showPercent val="1"/>
              <c:separator>
</c:separator>
            </c:dLbl>
            <c:dLbl>
              <c:idx val="1"/>
              <c:layout>
                <c:manualLayout>
                  <c:x val="8.4888670166229266E-2"/>
                  <c:y val="-6.0487751531059473E-3"/>
                </c:manualLayout>
              </c:layout>
              <c:dLblPos val="bestFit"/>
              <c:showVal val="1"/>
              <c:showPercent val="1"/>
              <c:separator>
</c:separator>
            </c:dLbl>
            <c:dLbl>
              <c:idx val="2"/>
              <c:layout>
                <c:manualLayout>
                  <c:x val="-2.1828521434821285E-4"/>
                  <c:y val="-6.0230752405949273E-2"/>
                </c:manualLayout>
              </c:layout>
              <c:dLblPos val="bestFit"/>
              <c:showVal val="1"/>
              <c:showPercent val="1"/>
              <c:separator>
</c:separator>
            </c:dLbl>
            <c:txPr>
              <a:bodyPr/>
              <a:lstStyle/>
              <a:p>
                <a:pPr>
                  <a:defRPr sz="1200"/>
                </a:pPr>
                <a:endParaRPr lang="cs-CZ"/>
              </a:p>
            </c:txPr>
            <c:dLblPos val="ctr"/>
            <c:showVal val="1"/>
            <c:showPercent val="1"/>
            <c:separator>
</c:separator>
            <c:showLeaderLines val="1"/>
          </c:dLbls>
          <c:cat>
            <c:strRef>
              <c:f>Dotazník!$A$10:$A$12</c:f>
              <c:strCache>
                <c:ptCount val="3"/>
                <c:pt idx="0">
                  <c:v>ne, tato forma mi nevyhovuje, upřednostňuji klasickou výuku</c:v>
                </c:pt>
                <c:pt idx="1">
                  <c:v>ano, byla to první zkušenost a tato forma mi vyhovuje</c:v>
                </c:pt>
                <c:pt idx="2">
                  <c:v>ano, e-learning mi vyhovuje</c:v>
                </c:pt>
              </c:strCache>
            </c:strRef>
          </c:cat>
          <c:val>
            <c:numRef>
              <c:f>Dotazník!$B$10:$B$12</c:f>
              <c:numCache>
                <c:formatCode>0</c:formatCode>
                <c:ptCount val="3"/>
                <c:pt idx="0">
                  <c:v>7</c:v>
                </c:pt>
                <c:pt idx="1">
                  <c:v>25</c:v>
                </c:pt>
                <c:pt idx="2">
                  <c:v>12</c:v>
                </c:pt>
              </c:numCache>
            </c:numRef>
          </c:val>
        </c:ser>
        <c:dLbls/>
      </c:pie3DChart>
      <c:spPr>
        <a:noFill/>
      </c:spPr>
    </c:plotArea>
    <c:legend>
      <c:legendPos val="r"/>
      <c:layout>
        <c:manualLayout>
          <c:xMode val="edge"/>
          <c:yMode val="edge"/>
          <c:x val="0.66911501032338572"/>
          <c:y val="0.38088823464059557"/>
          <c:w val="0.32040760597557377"/>
          <c:h val="0.39616618054047076"/>
        </c:manualLayout>
      </c:layout>
      <c:txPr>
        <a:bodyPr/>
        <a:lstStyle/>
        <a:p>
          <a:pPr>
            <a:defRPr sz="1200"/>
          </a:pPr>
          <a:endParaRPr lang="cs-CZ"/>
        </a:p>
      </c:txPr>
    </c:legend>
    <c:plotVisOnly val="1"/>
    <c:dispBlanksAs val="zero"/>
  </c:chart>
  <c:spPr>
    <a:noFill/>
    <a:ln>
      <a:noFill/>
    </a:ln>
  </c:sp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cs-CZ"/>
  <c:clrMapOvr bg1="lt1" tx1="dk1" bg2="lt2" tx2="dk2" accent1="accent1" accent2="accent2" accent3="accent3" accent4="accent4" accent5="accent5" accent6="accent6" hlink="hlink" folHlink="folHlink"/>
  <c:chart>
    <c:view3D>
      <c:rotX val="30"/>
      <c:perspective val="30"/>
    </c:view3D>
    <c:plotArea>
      <c:layout/>
      <c:pie3DChart>
        <c:varyColors val="1"/>
        <c:dLbls/>
      </c:pie3DChart>
    </c:plotArea>
    <c:legend>
      <c:legendPos val="r"/>
      <c:layout/>
    </c:legend>
    <c:plotVisOnly val="1"/>
    <c:dispBlanksAs val="zero"/>
  </c:chart>
  <c:spPr>
    <a:noFill/>
    <a:ln>
      <a:noFill/>
    </a:ln>
  </c:spPr>
  <c:externalData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cs-CZ"/>
  <c:chart>
    <c:view3D>
      <c:rotX val="30"/>
      <c:perspective val="30"/>
    </c:view3D>
    <c:plotArea>
      <c:layout/>
      <c:pie3DChart>
        <c:varyColors val="1"/>
        <c:ser>
          <c:idx val="0"/>
          <c:order val="0"/>
          <c:explosion val="25"/>
          <c:dLbls>
            <c:dLbl>
              <c:idx val="0"/>
              <c:layout>
                <c:manualLayout>
                  <c:x val="-5.1295931758530292E-3"/>
                  <c:y val="6.3477690288713931E-2"/>
                </c:manualLayout>
              </c:layout>
              <c:showVal val="1"/>
              <c:showPercent val="1"/>
              <c:separator>
</c:separator>
            </c:dLbl>
            <c:dLbl>
              <c:idx val="1"/>
              <c:layout>
                <c:manualLayout>
                  <c:x val="-4.4888451443569573E-2"/>
                  <c:y val="0.1299172499270928"/>
                </c:manualLayout>
              </c:layout>
              <c:showVal val="1"/>
              <c:showPercent val="1"/>
              <c:separator>
</c:separator>
            </c:dLbl>
            <c:dLbl>
              <c:idx val="2"/>
              <c:layout>
                <c:manualLayout>
                  <c:x val="-5.9297900262467187E-2"/>
                  <c:y val="-0.10828630796150503"/>
                </c:manualLayout>
              </c:layout>
              <c:showVal val="1"/>
              <c:showPercent val="1"/>
              <c:separator>
</c:separator>
            </c:dLbl>
            <c:dLbl>
              <c:idx val="3"/>
              <c:layout>
                <c:manualLayout>
                  <c:x val="0.11998950131233595"/>
                  <c:y val="-9.9176509186351708E-2"/>
                </c:manualLayout>
              </c:layout>
              <c:showVal val="1"/>
              <c:showPercent val="1"/>
              <c:separator>
</c:separator>
            </c:dLbl>
            <c:txPr>
              <a:bodyPr/>
              <a:lstStyle/>
              <a:p>
                <a:pPr>
                  <a:defRPr sz="1200"/>
                </a:pPr>
                <a:endParaRPr lang="cs-CZ"/>
              </a:p>
            </c:txPr>
            <c:showVal val="1"/>
            <c:showPercent val="1"/>
            <c:separator>
</c:separator>
            <c:showLeaderLines val="1"/>
          </c:dLbls>
          <c:cat>
            <c:strRef>
              <c:f>Dotazník!$A$14:$A$17</c:f>
              <c:strCache>
                <c:ptCount val="4"/>
                <c:pt idx="0">
                  <c:v>ano</c:v>
                </c:pt>
                <c:pt idx="1">
                  <c:v>ne</c:v>
                </c:pt>
                <c:pt idx="2">
                  <c:v>kurz ano, zadání závěrečné práce jen částečně</c:v>
                </c:pt>
                <c:pt idx="3">
                  <c:v>kurz ano, zadání závěrečné práce ne</c:v>
                </c:pt>
              </c:strCache>
            </c:strRef>
          </c:cat>
          <c:val>
            <c:numRef>
              <c:f>Dotazník!$B$14:$B$17</c:f>
              <c:numCache>
                <c:formatCode>0</c:formatCode>
                <c:ptCount val="4"/>
                <c:pt idx="0">
                  <c:v>35</c:v>
                </c:pt>
                <c:pt idx="1">
                  <c:v>3</c:v>
                </c:pt>
                <c:pt idx="2">
                  <c:v>0</c:v>
                </c:pt>
                <c:pt idx="3">
                  <c:v>6</c:v>
                </c:pt>
              </c:numCache>
            </c:numRef>
          </c:val>
        </c:ser>
        <c:dLbls/>
      </c:pie3DChart>
    </c:plotArea>
    <c:legend>
      <c:legendPos val="r"/>
      <c:layout/>
    </c:legend>
    <c:plotVisOnly val="1"/>
    <c:dispBlanksAs val="zero"/>
  </c:chart>
  <c:spPr>
    <a:noFill/>
    <a:ln>
      <a:noFill/>
    </a:ln>
  </c:sp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cs-CZ"/>
  <c:chart>
    <c:view3D>
      <c:rotX val="30"/>
      <c:perspective val="30"/>
    </c:view3D>
    <c:plotArea>
      <c:layout>
        <c:manualLayout>
          <c:layoutTarget val="inner"/>
          <c:xMode val="edge"/>
          <c:yMode val="edge"/>
          <c:x val="0"/>
          <c:y val="0"/>
          <c:w val="0.62123135308198074"/>
          <c:h val="0.91251496580365765"/>
        </c:manualLayout>
      </c:layout>
      <c:pie3DChart>
        <c:varyColors val="1"/>
        <c:ser>
          <c:idx val="0"/>
          <c:order val="0"/>
          <c:explosion val="25"/>
          <c:dLbls>
            <c:dLbl>
              <c:idx val="0"/>
              <c:layout>
                <c:manualLayout>
                  <c:x val="-6.613713910761157E-2"/>
                  <c:y val="-8.5881816856226326E-2"/>
                </c:manualLayout>
              </c:layout>
              <c:showVal val="1"/>
              <c:showPercent val="1"/>
              <c:separator>
</c:separator>
            </c:dLbl>
            <c:dLbl>
              <c:idx val="1"/>
              <c:layout>
                <c:manualLayout>
                  <c:x val="2.3275153105861791E-2"/>
                  <c:y val="-0.14601997666958297"/>
                </c:manualLayout>
              </c:layout>
              <c:showVal val="1"/>
              <c:showPercent val="1"/>
              <c:separator>
</c:separator>
            </c:dLbl>
            <c:dLbl>
              <c:idx val="2"/>
              <c:layout>
                <c:manualLayout>
                  <c:x val="8.1869641294838147E-2"/>
                  <c:y val="-3.7651283172936763E-2"/>
                </c:manualLayout>
              </c:layout>
              <c:showVal val="1"/>
              <c:showPercent val="1"/>
              <c:separator>
</c:separator>
            </c:dLbl>
            <c:dLbl>
              <c:idx val="3"/>
              <c:layout>
                <c:manualLayout>
                  <c:x val="-1.5699803149606301E-2"/>
                  <c:y val="0.18225612423447071"/>
                </c:manualLayout>
              </c:layout>
              <c:showVal val="1"/>
              <c:showPercent val="1"/>
              <c:separator>
</c:separator>
            </c:dLbl>
            <c:dLbl>
              <c:idx val="4"/>
              <c:layout>
                <c:manualLayout>
                  <c:x val="-0.14423862642169741"/>
                  <c:y val="0.11340113735783025"/>
                </c:manualLayout>
              </c:layout>
              <c:showVal val="1"/>
              <c:showPercent val="1"/>
              <c:separator>
</c:separator>
            </c:dLbl>
            <c:dLbl>
              <c:idx val="5"/>
              <c:layout>
                <c:manualLayout>
                  <c:x val="6.2513998250218875E-2"/>
                  <c:y val="-0.36115266841644833"/>
                </c:manualLayout>
              </c:layout>
              <c:showVal val="1"/>
              <c:showPercent val="1"/>
              <c:separator>
</c:separator>
            </c:dLbl>
            <c:txPr>
              <a:bodyPr/>
              <a:lstStyle/>
              <a:p>
                <a:pPr>
                  <a:defRPr sz="1200"/>
                </a:pPr>
                <a:endParaRPr lang="cs-CZ"/>
              </a:p>
            </c:txPr>
            <c:showVal val="1"/>
            <c:showPercent val="1"/>
            <c:separator>
</c:separator>
            <c:showLeaderLines val="1"/>
          </c:dLbls>
          <c:cat>
            <c:strRef>
              <c:f>Dotazník!$A$27:$A$32</c:f>
              <c:strCache>
                <c:ptCount val="6"/>
                <c:pt idx="0">
                  <c:v>chybí mně kontakt mezi učitelem a žákem</c:v>
                </c:pt>
                <c:pt idx="1">
                  <c:v>nemám vždy přístup na internet</c:v>
                </c:pt>
                <c:pt idx="2">
                  <c:v>nemám rád(a) práci s počítačem</c:v>
                </c:pt>
                <c:pt idx="3">
                  <c:v>neorientuji se tak dobře v obsahu jako u klasické učebnice</c:v>
                </c:pt>
                <c:pt idx="4">
                  <c:v>při delší práci na počítači mě bolí oči, hlava, záda…atd.</c:v>
                </c:pt>
                <c:pt idx="5">
                  <c:v>o žádných nevýhodách nevím</c:v>
                </c:pt>
              </c:strCache>
            </c:strRef>
          </c:cat>
          <c:val>
            <c:numRef>
              <c:f>Dotazník!$B$27:$B$32</c:f>
              <c:numCache>
                <c:formatCode>0</c:formatCode>
                <c:ptCount val="6"/>
                <c:pt idx="0">
                  <c:v>8</c:v>
                </c:pt>
                <c:pt idx="1">
                  <c:v>10</c:v>
                </c:pt>
                <c:pt idx="2">
                  <c:v>0</c:v>
                </c:pt>
                <c:pt idx="3">
                  <c:v>0</c:v>
                </c:pt>
                <c:pt idx="4">
                  <c:v>3</c:v>
                </c:pt>
                <c:pt idx="5">
                  <c:v>23</c:v>
                </c:pt>
              </c:numCache>
            </c:numRef>
          </c:val>
        </c:ser>
        <c:dLbls/>
      </c:pie3DChart>
    </c:plotArea>
    <c:legend>
      <c:legendPos val="r"/>
      <c:layout/>
    </c:legend>
    <c:plotVisOnly val="1"/>
    <c:dispBlanksAs val="zero"/>
  </c:chart>
  <c:spPr>
    <a:noFill/>
    <a:ln>
      <a:noFill/>
    </a:ln>
  </c:sp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B081E1-8D4F-4535-9EF4-AF65D9B1EB46}" type="datetimeFigureOut">
              <a:rPr lang="cs-CZ" smtClean="0"/>
              <a:pPr/>
              <a:t>23.5.2011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ED7CC8-E748-4AFD-A390-01106A87EC61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8900272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9_02.jpg"/>
          <p:cNvPicPr preferRelativeResize="0">
            <a:picLocks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754112" y="0"/>
            <a:ext cx="73152" cy="6858000"/>
          </a:xfrm>
          <a:prstGeom prst="rect">
            <a:avLst/>
          </a:prstGeom>
        </p:spPr>
      </p:pic>
      <p:pic>
        <p:nvPicPr>
          <p:cNvPr id="7" name="Picture 6" descr="1_0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10500" y="0"/>
            <a:ext cx="1333500" cy="6858000"/>
          </a:xfrm>
          <a:prstGeom prst="rect">
            <a:avLst/>
          </a:prstGeom>
        </p:spPr>
      </p:pic>
      <p:grpSp>
        <p:nvGrpSpPr>
          <p:cNvPr id="4" name="Group 17"/>
          <p:cNvGrpSpPr/>
          <p:nvPr/>
        </p:nvGrpSpPr>
        <p:grpSpPr>
          <a:xfrm>
            <a:off x="0" y="6630352"/>
            <a:ext cx="9144000" cy="228600"/>
            <a:chOff x="0" y="6582727"/>
            <a:chExt cx="9144000" cy="228600"/>
          </a:xfrm>
        </p:grpSpPr>
        <p:sp>
          <p:nvSpPr>
            <p:cNvPr id="10" name="Rectangle 9"/>
            <p:cNvSpPr/>
            <p:nvPr/>
          </p:nvSpPr>
          <p:spPr>
            <a:xfrm>
              <a:off x="7813040" y="6582727"/>
              <a:ext cx="1330960" cy="228600"/>
            </a:xfrm>
            <a:prstGeom prst="rect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134101" y="6582727"/>
              <a:ext cx="1609724" cy="2286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6582727"/>
              <a:ext cx="6096000" cy="2286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371600"/>
            <a:ext cx="6781800" cy="1069975"/>
          </a:xfrm>
        </p:spPr>
        <p:txBody>
          <a:bodyPr bIns="0" anchor="b" anchorCtr="0">
            <a:noAutofit/>
          </a:bodyPr>
          <a:lstStyle>
            <a:lvl1pPr>
              <a:defRPr sz="4200" baseline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2438400"/>
            <a:ext cx="6781800" cy="762000"/>
          </a:xfrm>
        </p:spPr>
        <p:txBody>
          <a:bodyPr lIns="0" tIns="0" rIns="0">
            <a:normAutofit/>
          </a:bodyPr>
          <a:lstStyle>
            <a:lvl1pPr marL="0" indent="0" algn="l">
              <a:buNone/>
              <a:defRPr sz="2400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>
          <a:xfrm>
            <a:off x="6210300" y="6610350"/>
            <a:ext cx="1524000" cy="228600"/>
          </a:xfrm>
        </p:spPr>
        <p:txBody>
          <a:bodyPr/>
          <a:lstStyle/>
          <a:p>
            <a:fld id="{DEC04206-95F3-44B5-ADC3-EF3A74883438}" type="datetime1">
              <a:rPr lang="cs-CZ" smtClean="0"/>
              <a:pPr/>
              <a:t>23.5.2011</a:t>
            </a:fld>
            <a:endParaRPr lang="cs-CZ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>
          <a:xfrm>
            <a:off x="7924800" y="6610350"/>
            <a:ext cx="1198880" cy="228600"/>
          </a:xfrm>
        </p:spPr>
        <p:txBody>
          <a:bodyPr/>
          <a:lstStyle/>
          <a:p>
            <a:fld id="{AC862409-16E4-4906-AB30-1E22281D87F5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>
          <a:xfrm>
            <a:off x="457200" y="6611112"/>
            <a:ext cx="5600700" cy="228600"/>
          </a:xfrm>
        </p:spPr>
        <p:txBody>
          <a:bodyPr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grpSp>
        <p:nvGrpSpPr>
          <p:cNvPr id="4" name="Group 10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2" name="Rectangle 11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026BC-0E0B-4F37-8EA9-CAE10108C60D}" type="datetime1">
              <a:rPr lang="cs-CZ" smtClean="0"/>
              <a:pPr/>
              <a:t>23.5.2011</a:t>
            </a:fld>
            <a:endParaRPr lang="cs-CZ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862409-16E4-4906-AB30-1E22281D87F5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11" name="Picture 10" descr="bar_06.png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pic>
        <p:nvPicPr>
          <p:cNvPr id="14" name="Picture 13" descr="2_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89085"/>
            <a:ext cx="2057400" cy="553707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85216"/>
            <a:ext cx="6019800" cy="5541264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grpSp>
        <p:nvGrpSpPr>
          <p:cNvPr id="4" name="Group 10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2" name="Rectangle 11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4AD4C-1FF8-444F-862E-66C2A663AAE1}" type="datetime1">
              <a:rPr lang="cs-CZ" smtClean="0"/>
              <a:pPr/>
              <a:t>23.5.2011</a:t>
            </a:fld>
            <a:endParaRPr lang="cs-CZ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862409-16E4-4906-AB30-1E22281D87F5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11" name="Picture 10" descr="bar_06.png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pic>
        <p:nvPicPr>
          <p:cNvPr id="14" name="Picture 13" descr="2_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0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32" name="Rectangle 31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Picture 12" descr="bar_06.png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pic>
        <p:nvPicPr>
          <p:cNvPr id="10" name="Picture 9" descr="2_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DA99D-CE36-46BF-84D9-C341C9D361F8}" type="datetime1">
              <a:rPr lang="cs-CZ" smtClean="0"/>
              <a:pPr/>
              <a:t>23.5.2011</a:t>
            </a:fld>
            <a:endParaRPr lang="cs-CZ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862409-16E4-4906-AB30-1E22281D87F5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2"/>
          <p:cNvGrpSpPr/>
          <p:nvPr/>
        </p:nvGrpSpPr>
        <p:grpSpPr>
          <a:xfrm>
            <a:off x="1438274" y="6629400"/>
            <a:ext cx="7705726" cy="228600"/>
            <a:chOff x="1438274" y="6629400"/>
            <a:chExt cx="7705726" cy="228600"/>
          </a:xfrm>
        </p:grpSpPr>
        <p:sp>
          <p:nvSpPr>
            <p:cNvPr id="27" name="Rectangle 26"/>
            <p:cNvSpPr/>
            <p:nvPr/>
          </p:nvSpPr>
          <p:spPr>
            <a:xfrm>
              <a:off x="8763000" y="662940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7142480" y="662940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1438274" y="6629400"/>
              <a:ext cx="5663565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5245101"/>
            <a:ext cx="6934199" cy="1155700"/>
          </a:xfrm>
        </p:spPr>
        <p:txBody>
          <a:bodyPr anchor="t">
            <a:normAutofit/>
          </a:bodyPr>
          <a:lstStyle>
            <a:lvl1pPr algn="r">
              <a:defRPr sz="4200" b="0" i="0" cap="none" baseline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2600" y="4114800"/>
            <a:ext cx="6934199" cy="1130300"/>
          </a:xfrm>
        </p:spPr>
        <p:txBody>
          <a:bodyPr anchor="b">
            <a:normAutofit/>
          </a:bodyPr>
          <a:lstStyle>
            <a:lvl1pPr marL="0" indent="0" algn="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pic>
        <p:nvPicPr>
          <p:cNvPr id="10" name="Picture 9" descr="9_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363980" cy="6858000"/>
          </a:xfrm>
          <a:prstGeom prst="rect">
            <a:avLst/>
          </a:prstGeom>
        </p:spPr>
      </p:pic>
      <p:sp>
        <p:nvSpPr>
          <p:cNvPr id="24" name="Date Placeholder 23"/>
          <p:cNvSpPr>
            <a:spLocks noGrp="1"/>
          </p:cNvSpPr>
          <p:nvPr>
            <p:ph type="dt" sz="half" idx="10"/>
          </p:nvPr>
        </p:nvSpPr>
        <p:spPr>
          <a:xfrm>
            <a:off x="7162800" y="6610350"/>
            <a:ext cx="1524000" cy="246888"/>
          </a:xfrm>
        </p:spPr>
        <p:txBody>
          <a:bodyPr/>
          <a:lstStyle/>
          <a:p>
            <a:fld id="{DF1B1B92-A8B4-46A2-9788-03718ADB5188}" type="datetime1">
              <a:rPr lang="cs-CZ" smtClean="0"/>
              <a:pPr/>
              <a:t>23.5.2011</a:t>
            </a:fld>
            <a:endParaRPr lang="cs-CZ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1"/>
          </p:nvPr>
        </p:nvSpPr>
        <p:spPr>
          <a:xfrm>
            <a:off x="8742680" y="6610350"/>
            <a:ext cx="381000" cy="246888"/>
          </a:xfrm>
        </p:spPr>
        <p:txBody>
          <a:bodyPr/>
          <a:lstStyle/>
          <a:p>
            <a:fld id="{AC862409-16E4-4906-AB30-1E22281D87F5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2"/>
          </p:nvPr>
        </p:nvSpPr>
        <p:spPr>
          <a:xfrm>
            <a:off x="1524000" y="6610350"/>
            <a:ext cx="5562600" cy="247650"/>
          </a:xfrm>
        </p:spPr>
        <p:txBody>
          <a:bodyPr/>
          <a:lstStyle/>
          <a:p>
            <a:endParaRPr lang="cs-CZ"/>
          </a:p>
        </p:txBody>
      </p:sp>
      <p:pic>
        <p:nvPicPr>
          <p:cNvPr id="20" name="Picture 19" descr="vert_bar_02.png"/>
          <p:cNvPicPr preferRelativeResize="0">
            <a:picLocks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362456" y="0"/>
            <a:ext cx="731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bar_06.png"/>
          <p:cNvPicPr>
            <a:picLocks noChangeAspect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pic>
        <p:nvPicPr>
          <p:cNvPr id="12" name="Picture 11" descr="3_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sp>
        <p:nvSpPr>
          <p:cNvPr id="14" name="Content Placeholder 13"/>
          <p:cNvSpPr>
            <a:spLocks noGrp="1"/>
          </p:cNvSpPr>
          <p:nvPr>
            <p:ph sz="quarter" idx="13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grpSp>
        <p:nvGrpSpPr>
          <p:cNvPr id="3" name="Group 14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7" name="Rectangle 16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7149A0D0-B018-4B0C-A23A-33BD1874669B}" type="datetime1">
              <a:rPr lang="cs-CZ" smtClean="0"/>
              <a:pPr/>
              <a:t>23.5.2011</a:t>
            </a:fld>
            <a:endParaRPr lang="cs-CZ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C862409-16E4-4906-AB30-1E22281D87F5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981200"/>
            <a:ext cx="4040188" cy="411162"/>
          </a:xfrm>
        </p:spPr>
        <p:txBody>
          <a:bodyPr lIns="0" rIns="0" anchor="b">
            <a:noAutofit/>
          </a:bodyPr>
          <a:lstStyle>
            <a:lvl1pPr marL="0" indent="0">
              <a:lnSpc>
                <a:spcPct val="100000"/>
              </a:lnSpc>
              <a:buNone/>
              <a:defRPr sz="1600" b="1" i="0" cap="all" spc="1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pic>
        <p:nvPicPr>
          <p:cNvPr id="14" name="Picture 13" descr="4_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sp>
        <p:nvSpPr>
          <p:cNvPr id="15" name="Text Placeholder 2"/>
          <p:cNvSpPr>
            <a:spLocks noGrp="1"/>
          </p:cNvSpPr>
          <p:nvPr>
            <p:ph type="body" idx="13"/>
          </p:nvPr>
        </p:nvSpPr>
        <p:spPr>
          <a:xfrm>
            <a:off x="4648200" y="1981200"/>
            <a:ext cx="4040188" cy="411162"/>
          </a:xfrm>
        </p:spPr>
        <p:txBody>
          <a:bodyPr lIns="0" rIns="0" anchor="b">
            <a:noAutofit/>
          </a:bodyPr>
          <a:lstStyle>
            <a:lvl1pPr marL="0" indent="0">
              <a:lnSpc>
                <a:spcPct val="100000"/>
              </a:lnSpc>
              <a:buNone/>
              <a:defRPr sz="1600" b="1" i="0" cap="all" spc="1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4"/>
          </p:nvPr>
        </p:nvSpPr>
        <p:spPr>
          <a:xfrm>
            <a:off x="457200" y="2438400"/>
            <a:ext cx="4038600" cy="365760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19" name="Content Placeholder 18"/>
          <p:cNvSpPr>
            <a:spLocks noGrp="1"/>
          </p:cNvSpPr>
          <p:nvPr>
            <p:ph sz="quarter" idx="15"/>
          </p:nvPr>
        </p:nvSpPr>
        <p:spPr>
          <a:xfrm>
            <a:off x="4648200" y="2438400"/>
            <a:ext cx="4038600" cy="365760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pic>
        <p:nvPicPr>
          <p:cNvPr id="16" name="Picture 15" descr="bar_06.png"/>
          <p:cNvPicPr>
            <a:picLocks noChangeAspect="1"/>
          </p:cNvPicPr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grpSp>
        <p:nvGrpSpPr>
          <p:cNvPr id="4" name="Group 17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20" name="Rectangle 19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" name="Date Placeholder 22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D7AE56C3-4002-4573-87AE-D1624F3796AC}" type="datetime1">
              <a:rPr lang="cs-CZ" smtClean="0"/>
              <a:pPr/>
              <a:t>23.5.2011</a:t>
            </a:fld>
            <a:endParaRPr lang="cs-CZ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AC862409-16E4-4906-AB30-1E22281D87F5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5" name="Footer Placeholder 24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pic>
        <p:nvPicPr>
          <p:cNvPr id="10" name="Picture 9" descr="2_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pic>
        <p:nvPicPr>
          <p:cNvPr id="11" name="Picture 10" descr="bar_06.png"/>
          <p:cNvPicPr>
            <a:picLocks noChangeAspect="1"/>
          </p:cNvPicPr>
          <p:nvPr/>
        </p:nvPicPr>
        <p:blipFill>
          <a:blip r:embed="rId3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grpSp>
        <p:nvGrpSpPr>
          <p:cNvPr id="3" name="Group 11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3" name="Rectangle 12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B3C6F-BC02-4627-9ED2-0E8C995D459B}" type="datetime1">
              <a:rPr lang="cs-CZ" smtClean="0"/>
              <a:pPr/>
              <a:t>23.5.2011</a:t>
            </a:fld>
            <a:endParaRPr lang="cs-CZ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862409-16E4-4906-AB30-1E22281D87F5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0" name="Rectangle 9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157B4-5451-4B52-95D1-AAD2ECF49B35}" type="datetime1">
              <a:rPr lang="cs-CZ" smtClean="0"/>
              <a:pPr/>
              <a:t>23.5.2011</a:t>
            </a:fld>
            <a:endParaRPr lang="cs-CZ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862409-16E4-4906-AB30-1E22281D87F5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3_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sp>
        <p:nvSpPr>
          <p:cNvPr id="13" name="Text Placeholder 2"/>
          <p:cNvSpPr>
            <a:spLocks noGrp="1"/>
          </p:cNvSpPr>
          <p:nvPr>
            <p:ph type="title"/>
          </p:nvPr>
        </p:nvSpPr>
        <p:spPr>
          <a:xfrm>
            <a:off x="457200" y="1524000"/>
            <a:ext cx="3352800" cy="914400"/>
          </a:xfrm>
        </p:spPr>
        <p:txBody>
          <a:bodyPr lIns="0" rIns="0" anchor="b">
            <a:noAutofit/>
          </a:bodyPr>
          <a:lstStyle>
            <a:lvl1pPr marL="0" indent="0">
              <a:lnSpc>
                <a:spcPct val="100000"/>
              </a:lnSpc>
              <a:buNone/>
              <a:defRPr sz="1800" b="1" i="0" cap="all" spc="1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styl.</a:t>
            </a:r>
            <a:endParaRPr lang="en-US" smtClean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4419600" y="1524000"/>
            <a:ext cx="4267200" cy="411480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>
          <a:xfrm>
            <a:off x="457201" y="2514599"/>
            <a:ext cx="3352800" cy="3127248"/>
          </a:xfr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pic>
        <p:nvPicPr>
          <p:cNvPr id="14" name="Picture 13" descr="bar_06.png"/>
          <p:cNvPicPr>
            <a:picLocks noChangeAspect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grpSp>
        <p:nvGrpSpPr>
          <p:cNvPr id="2" name="Group 15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7" name="Rectangle 16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19B73533-76C7-45EC-BB7E-B490DF2C1C2E}" type="datetime1">
              <a:rPr lang="cs-CZ" smtClean="0"/>
              <a:pPr/>
              <a:t>23.5.2011</a:t>
            </a:fld>
            <a:endParaRPr lang="cs-CZ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C862409-16E4-4906-AB30-1E22281D87F5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5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3" name="Rectangle 12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048"/>
            <a:ext cx="3355848" cy="914400"/>
          </a:xfrm>
        </p:spPr>
        <p:txBody>
          <a:bodyPr anchor="b">
            <a:normAutofit/>
          </a:bodyPr>
          <a:lstStyle>
            <a:lvl1pPr algn="l">
              <a:defRPr lang="en-US" sz="1800" b="1" i="0" kern="1200" cap="all" spc="10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 typeface="Wingdings" pitchFamily="2" charset="2"/>
              <a:buNone/>
            </a:pPr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25696" y="1554480"/>
            <a:ext cx="4270248" cy="4059936"/>
          </a:xfrm>
          <a:solidFill>
            <a:schemeClr val="bg1"/>
          </a:solidFill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514600"/>
            <a:ext cx="3355848" cy="3127248"/>
          </a:xfr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lang="en-US" sz="1400" kern="120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1DB47-C94B-4081-9997-E09CA2E59C51}" type="datetime1">
              <a:rPr lang="cs-CZ" smtClean="0"/>
              <a:pPr/>
              <a:t>23.5.2011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62409-16E4-4906-AB30-1E22281D87F5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8" name="Picture 7" descr="4_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pic>
        <p:nvPicPr>
          <p:cNvPr id="9" name="Picture 8" descr="bar_06.png"/>
          <p:cNvPicPr>
            <a:picLocks noChangeAspect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4419600" y="1524000"/>
            <a:ext cx="4267200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419600" y="5637212"/>
            <a:ext cx="4267200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34000">
                <a:schemeClr val="bg1">
                  <a:lumMod val="75000"/>
                  <a:alpha val="61000"/>
                </a:schemeClr>
              </a:gs>
              <a:gs pos="38000">
                <a:schemeClr val="bg1">
                  <a:lumMod val="75000"/>
                  <a:alpha val="76000"/>
                </a:schemeClr>
              </a:gs>
              <a:gs pos="100000">
                <a:schemeClr val="bg1">
                  <a:alpha val="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91440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981200"/>
            <a:ext cx="8229600" cy="414496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6610350"/>
            <a:ext cx="15240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fld id="{A9BA23CC-A86D-4620-ADA3-D47B8BF0A7AE}" type="datetime1">
              <a:rPr lang="cs-CZ" smtClean="0"/>
              <a:pPr/>
              <a:t>23.5.2011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610350"/>
            <a:ext cx="66294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2680" y="6610350"/>
            <a:ext cx="3810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fld id="{AC862409-16E4-4906-AB30-1E22281D87F5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 typeface="Wingdings" pitchFamily="2" charset="2"/>
        <a:buChar char="§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 typeface="Wingdings" pitchFamily="2" charset="2"/>
        <a:buNone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1">
            <a:lumMod val="50000"/>
            <a:lumOff val="50000"/>
          </a:schemeClr>
        </a:buClr>
        <a:buFont typeface="Wingdings" pitchFamily="2" charset="2"/>
        <a:buNone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1">
            <a:lumMod val="50000"/>
            <a:lumOff val="50000"/>
          </a:schemeClr>
        </a:buClr>
        <a:buFont typeface="Wingdings" pitchFamily="2" charset="2"/>
        <a:buNone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0" y="620687"/>
            <a:ext cx="77403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3600" b="1" dirty="0"/>
              <a:t>Tvorba a evaluace e-learningového </a:t>
            </a:r>
            <a:r>
              <a:rPr lang="cs-CZ" sz="3600" b="1" dirty="0" smtClean="0">
                <a:effectLst/>
              </a:rPr>
              <a:t>kurzu k programu Zoner Callisto</a:t>
            </a:r>
            <a:endParaRPr lang="cs-CZ" sz="3600" b="1" dirty="0">
              <a:effectLst/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309972" y="3356992"/>
            <a:ext cx="71204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2800" b="1" dirty="0" smtClean="0"/>
              <a:t>Miloslav Khas</a:t>
            </a:r>
            <a:endParaRPr lang="cs-CZ" sz="2800" b="1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06449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611560" y="476672"/>
            <a:ext cx="792088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4400" b="1" dirty="0" smtClean="0">
                <a:latin typeface="+mj-lt"/>
              </a:rPr>
              <a:t>E-learningový kurz</a:t>
            </a:r>
            <a:endParaRPr lang="cs-CZ" sz="4400" b="1" dirty="0">
              <a:effectLst/>
              <a:latin typeface="+mj-lt"/>
            </a:endParaRP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1600" y="1246113"/>
            <a:ext cx="7200800" cy="5063207"/>
          </a:xfrm>
          <a:prstGeom prst="rect">
            <a:avLst/>
          </a:prstGeom>
        </p:spPr>
      </p:pic>
      <p:sp>
        <p:nvSpPr>
          <p:cNvPr id="2" name="Zástupný symbol pro číslo snímku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862409-16E4-4906-AB30-1E22281D87F5}" type="slidenum">
              <a:rPr lang="cs-CZ" smtClean="0"/>
              <a:pPr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935215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611560" y="476672"/>
            <a:ext cx="792088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4400" b="1" dirty="0" smtClean="0">
                <a:latin typeface="+mj-lt"/>
              </a:rPr>
              <a:t>E-learningový kurz</a:t>
            </a:r>
            <a:endParaRPr lang="cs-CZ" sz="4400" b="1" dirty="0">
              <a:effectLst/>
              <a:latin typeface="+mj-lt"/>
            </a:endParaRP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28700" y="1241548"/>
            <a:ext cx="7086600" cy="5067772"/>
          </a:xfrm>
          <a:prstGeom prst="rect">
            <a:avLst/>
          </a:prstGeom>
        </p:spPr>
      </p:pic>
      <p:sp>
        <p:nvSpPr>
          <p:cNvPr id="2" name="Zástupný symbol pro číslo snímku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862409-16E4-4906-AB30-1E22281D87F5}" type="slidenum">
              <a:rPr lang="cs-CZ" smtClean="0"/>
              <a:pPr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210608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611560" y="476672"/>
            <a:ext cx="792088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4400" b="1" dirty="0" smtClean="0">
                <a:latin typeface="+mj-lt"/>
              </a:rPr>
              <a:t>E-learningový kurz</a:t>
            </a:r>
            <a:endParaRPr lang="cs-CZ" sz="4400" b="1" dirty="0">
              <a:effectLst/>
              <a:latin typeface="+mj-lt"/>
            </a:endParaRP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99592" y="1292073"/>
            <a:ext cx="7272808" cy="5017247"/>
          </a:xfrm>
          <a:prstGeom prst="rect">
            <a:avLst/>
          </a:prstGeom>
        </p:spPr>
      </p:pic>
      <p:sp>
        <p:nvSpPr>
          <p:cNvPr id="2" name="Zástupný symbol pro číslo snímku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862409-16E4-4906-AB30-1E22281D87F5}" type="slidenum">
              <a:rPr lang="cs-CZ" smtClean="0"/>
              <a:pPr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997004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611560" y="476672"/>
            <a:ext cx="792088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4400" b="1" dirty="0" smtClean="0">
                <a:latin typeface="+mj-lt"/>
              </a:rPr>
              <a:t>Výsledek kurzu</a:t>
            </a:r>
            <a:endParaRPr lang="cs-CZ" sz="4400" b="1" dirty="0">
              <a:effectLst/>
              <a:latin typeface="+mj-lt"/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971600" y="1306523"/>
            <a:ext cx="6065763" cy="5890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ctr">
              <a:lnSpc>
                <a:spcPct val="150000"/>
              </a:lnSpc>
              <a:buFont typeface="Wingdings" pitchFamily="2" charset="2"/>
              <a:buChar char="§"/>
            </a:pPr>
            <a:r>
              <a:rPr lang="cs-CZ" sz="2400" dirty="0" smtClean="0"/>
              <a:t>Podpora výuky se ukazuje jako velmi vhodná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3932" y="1959675"/>
            <a:ext cx="3820779" cy="421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04481" y="1959675"/>
            <a:ext cx="4868856" cy="43210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Obdélník 7"/>
          <p:cNvSpPr/>
          <p:nvPr/>
        </p:nvSpPr>
        <p:spPr>
          <a:xfrm>
            <a:off x="5940152" y="6197306"/>
            <a:ext cx="15121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cs-CZ" sz="2400" dirty="0" smtClean="0"/>
              <a:t>E-learning</a:t>
            </a:r>
          </a:p>
        </p:txBody>
      </p:sp>
      <p:sp>
        <p:nvSpPr>
          <p:cNvPr id="9" name="Obdélník 8"/>
          <p:cNvSpPr/>
          <p:nvPr/>
        </p:nvSpPr>
        <p:spPr>
          <a:xfrm>
            <a:off x="1095235" y="6157762"/>
            <a:ext cx="1937646" cy="5890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cs-CZ" sz="2400" dirty="0" smtClean="0"/>
              <a:t>klasická výuka</a:t>
            </a: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862409-16E4-4906-AB30-1E22281D87F5}" type="slidenum">
              <a:rPr lang="cs-CZ" smtClean="0"/>
              <a:pPr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901868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611560" y="476672"/>
            <a:ext cx="792088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4400" b="1" dirty="0" smtClean="0">
                <a:latin typeface="+mj-lt"/>
              </a:rPr>
              <a:t>Výsledek bakalářské práce</a:t>
            </a:r>
            <a:endParaRPr lang="cs-CZ" sz="4400" b="1" dirty="0">
              <a:effectLst/>
              <a:latin typeface="+mj-lt"/>
            </a:endParaRPr>
          </a:p>
        </p:txBody>
      </p:sp>
      <p:sp>
        <p:nvSpPr>
          <p:cNvPr id="6" name="Obdélník 5"/>
          <p:cNvSpPr/>
          <p:nvPr/>
        </p:nvSpPr>
        <p:spPr>
          <a:xfrm>
            <a:off x="467544" y="1412776"/>
            <a:ext cx="6590715" cy="6718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cs-CZ" sz="2800" dirty="0" smtClean="0"/>
              <a:t>Časová svoboda a zvolení si vlastního </a:t>
            </a:r>
            <a:r>
              <a:rPr lang="cs-CZ" sz="2800" dirty="0" smtClean="0"/>
              <a:t>tempa</a:t>
            </a:r>
          </a:p>
        </p:txBody>
      </p:sp>
      <p:sp>
        <p:nvSpPr>
          <p:cNvPr id="7" name="Obdélník 6"/>
          <p:cNvSpPr/>
          <p:nvPr/>
        </p:nvSpPr>
        <p:spPr>
          <a:xfrm>
            <a:off x="971600" y="2708920"/>
            <a:ext cx="6693371" cy="23083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lphaLcPeriod"/>
            </a:pPr>
            <a:r>
              <a:rPr lang="cs-CZ" sz="2400" dirty="0" smtClean="0"/>
              <a:t>Nadaní žáci</a:t>
            </a:r>
          </a:p>
          <a:p>
            <a:pPr marL="457200" indent="-457200">
              <a:lnSpc>
                <a:spcPct val="150000"/>
              </a:lnSpc>
              <a:buFont typeface="+mj-lt"/>
              <a:buAutoNum type="alphaLcPeriod"/>
            </a:pPr>
            <a:r>
              <a:rPr lang="cs-CZ" sz="2400" dirty="0" smtClean="0"/>
              <a:t>Mimořádně nadaní žáci</a:t>
            </a:r>
          </a:p>
          <a:p>
            <a:pPr marL="457200" indent="-457200">
              <a:lnSpc>
                <a:spcPct val="150000"/>
              </a:lnSpc>
              <a:buFont typeface="+mj-lt"/>
              <a:buAutoNum type="alphaLcPeriod"/>
            </a:pPr>
            <a:r>
              <a:rPr lang="cs-CZ" sz="2400" dirty="0" smtClean="0"/>
              <a:t>Žáci se specifickými poruchami učení</a:t>
            </a:r>
          </a:p>
          <a:p>
            <a:pPr marL="457200" indent="-457200">
              <a:lnSpc>
                <a:spcPct val="150000"/>
              </a:lnSpc>
              <a:buFont typeface="+mj-lt"/>
              <a:buAutoNum type="alphaLcPeriod"/>
            </a:pPr>
            <a:r>
              <a:rPr lang="cs-CZ" sz="2400" dirty="0" smtClean="0"/>
              <a:t>Handicapovaní žáci (tělesně, mentálně, sociálně)</a:t>
            </a: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862409-16E4-4906-AB30-1E22281D87F5}" type="slidenum">
              <a:rPr lang="cs-CZ" smtClean="0"/>
              <a:pPr/>
              <a:t>14</a:t>
            </a:fld>
            <a:endParaRPr lang="cs-CZ"/>
          </a:p>
        </p:txBody>
      </p:sp>
      <p:sp>
        <p:nvSpPr>
          <p:cNvPr id="8" name="Obdélník 7"/>
          <p:cNvSpPr/>
          <p:nvPr/>
        </p:nvSpPr>
        <p:spPr>
          <a:xfrm>
            <a:off x="4644008" y="5445224"/>
            <a:ext cx="3888432" cy="6718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</a:pPr>
            <a:r>
              <a:rPr lang="cs-CZ" sz="2800" b="1" dirty="0" smtClean="0"/>
              <a:t>Žáci bez přístupu k ICT!</a:t>
            </a:r>
            <a:endParaRPr lang="cs-CZ" sz="2800" b="1" dirty="0" smtClean="0"/>
          </a:p>
        </p:txBody>
      </p:sp>
      <p:sp>
        <p:nvSpPr>
          <p:cNvPr id="9" name="Šipka dolů 8"/>
          <p:cNvSpPr/>
          <p:nvPr/>
        </p:nvSpPr>
        <p:spPr>
          <a:xfrm>
            <a:off x="2051720" y="2060848"/>
            <a:ext cx="144016" cy="86409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835032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611560" y="476672"/>
            <a:ext cx="792088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4400" b="1" dirty="0" smtClean="0">
                <a:latin typeface="+mj-lt"/>
              </a:rPr>
              <a:t>MOODLE</a:t>
            </a:r>
            <a:endParaRPr lang="cs-CZ" sz="4400" b="1" dirty="0">
              <a:effectLst/>
              <a:latin typeface="+mj-lt"/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5516" y="1844824"/>
            <a:ext cx="8712968" cy="4891862"/>
          </a:xfrm>
          <a:prstGeom prst="rect">
            <a:avLst/>
          </a:prstGeom>
        </p:spPr>
      </p:pic>
      <p:sp>
        <p:nvSpPr>
          <p:cNvPr id="5" name="Obdélník 4"/>
          <p:cNvSpPr/>
          <p:nvPr/>
        </p:nvSpPr>
        <p:spPr>
          <a:xfrm>
            <a:off x="1547664" y="1246113"/>
            <a:ext cx="5876289" cy="5890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r">
              <a:lnSpc>
                <a:spcPct val="150000"/>
              </a:lnSpc>
              <a:buFont typeface="Arial" pitchFamily="34" charset="0"/>
              <a:buChar char="•"/>
            </a:pPr>
            <a:r>
              <a:rPr lang="cs-CZ" sz="2400" dirty="0" smtClean="0"/>
              <a:t>Zavedení systému MOODLE do výuky na ZŠ</a:t>
            </a: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862409-16E4-4906-AB30-1E22281D87F5}" type="slidenum">
              <a:rPr lang="cs-CZ" smtClean="0"/>
              <a:pPr/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292825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611560" y="476672"/>
            <a:ext cx="792088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4400" b="1" dirty="0" smtClean="0">
                <a:latin typeface="+mj-lt"/>
              </a:rPr>
              <a:t>MOODLE</a:t>
            </a:r>
            <a:endParaRPr lang="cs-CZ" sz="4400" b="1" dirty="0">
              <a:effectLst/>
              <a:latin typeface="+mj-lt"/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323528" y="1262410"/>
            <a:ext cx="84969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lnSpc>
                <a:spcPct val="150000"/>
              </a:lnSpc>
              <a:buFont typeface="Arial" pitchFamily="34" charset="0"/>
              <a:buChar char="•"/>
            </a:pPr>
            <a:r>
              <a:rPr lang="cs-CZ" sz="2400" dirty="0" smtClean="0"/>
              <a:t>Nízká náročnost na hardwarové vybavení pracovních stanic</a:t>
            </a: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51720" y="2735382"/>
            <a:ext cx="4462824" cy="3689268"/>
          </a:xfrm>
          <a:prstGeom prst="rect">
            <a:avLst/>
          </a:prstGeom>
        </p:spPr>
      </p:pic>
      <p:sp>
        <p:nvSpPr>
          <p:cNvPr id="4" name="Zástupný symbol pro číslo snímku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862409-16E4-4906-AB30-1E22281D87F5}" type="slidenum">
              <a:rPr lang="cs-CZ" smtClean="0"/>
              <a:pPr/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403243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611560" y="476672"/>
            <a:ext cx="792088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4400" b="1" dirty="0" smtClean="0">
                <a:latin typeface="+mj-lt"/>
              </a:rPr>
              <a:t>MOODLE</a:t>
            </a:r>
            <a:endParaRPr lang="cs-CZ" sz="4400" b="1" dirty="0">
              <a:effectLst/>
              <a:latin typeface="+mj-lt"/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971600" y="1288430"/>
            <a:ext cx="7200800" cy="5890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lnSpc>
                <a:spcPct val="150000"/>
              </a:lnSpc>
              <a:buFont typeface="Arial" pitchFamily="34" charset="0"/>
              <a:buChar char="•"/>
            </a:pPr>
            <a:r>
              <a:rPr lang="cs-CZ" sz="2400" dirty="0" smtClean="0"/>
              <a:t>Kontrola žáků nad vypracovanými úkoly</a:t>
            </a: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8966" y="1877502"/>
            <a:ext cx="8496944" cy="4242452"/>
          </a:xfrm>
          <a:prstGeom prst="rect">
            <a:avLst/>
          </a:prstGeom>
        </p:spPr>
      </p:pic>
      <p:sp>
        <p:nvSpPr>
          <p:cNvPr id="2" name="Zástupný symbol pro číslo snímku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862409-16E4-4906-AB30-1E22281D87F5}" type="slidenum">
              <a:rPr lang="cs-CZ" smtClean="0"/>
              <a:pPr/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786688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611560" y="476672"/>
            <a:ext cx="792088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4400" b="1" dirty="0" smtClean="0">
                <a:latin typeface="+mj-lt"/>
              </a:rPr>
              <a:t>MOODLE</a:t>
            </a:r>
            <a:endParaRPr lang="cs-CZ" sz="4400" b="1" dirty="0">
              <a:effectLst/>
              <a:latin typeface="+mj-lt"/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288760" y="1246113"/>
            <a:ext cx="8543609" cy="5890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lnSpc>
                <a:spcPct val="150000"/>
              </a:lnSpc>
              <a:buFont typeface="Arial" pitchFamily="34" charset="0"/>
              <a:buChar char="•"/>
            </a:pPr>
            <a:r>
              <a:rPr lang="cs-CZ" sz="2400" dirty="0" smtClean="0"/>
              <a:t>Hodnocení neustále k dispozici žákům i rodičům</a:t>
            </a: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2228" y="1835185"/>
            <a:ext cx="8532440" cy="4783594"/>
          </a:xfrm>
          <a:prstGeom prst="rect">
            <a:avLst/>
          </a:prstGeom>
        </p:spPr>
      </p:pic>
      <p:sp>
        <p:nvSpPr>
          <p:cNvPr id="4" name="Zástupný symbol pro číslo snímku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862409-16E4-4906-AB30-1E22281D87F5}" type="slidenum">
              <a:rPr lang="cs-CZ" smtClean="0"/>
              <a:pPr/>
              <a:t>18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4001689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611560" y="476672"/>
            <a:ext cx="792088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4400" b="1" dirty="0" smtClean="0">
                <a:latin typeface="+mj-lt"/>
              </a:rPr>
              <a:t>MOODLE</a:t>
            </a:r>
            <a:endParaRPr lang="cs-CZ" sz="4400" b="1" dirty="0">
              <a:effectLst/>
              <a:latin typeface="+mj-lt"/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288760" y="1246113"/>
            <a:ext cx="8543609" cy="5890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lnSpc>
                <a:spcPct val="150000"/>
              </a:lnSpc>
              <a:buFont typeface="Arial" pitchFamily="34" charset="0"/>
              <a:buChar char="•"/>
            </a:pPr>
            <a:r>
              <a:rPr lang="cs-CZ" sz="2400" dirty="0" smtClean="0"/>
              <a:t>Přehledné sestavy pro učitele</a:t>
            </a: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47864" y="1835185"/>
            <a:ext cx="2736304" cy="4390020"/>
          </a:xfrm>
          <a:prstGeom prst="rect">
            <a:avLst/>
          </a:prstGeom>
        </p:spPr>
      </p:pic>
      <p:sp>
        <p:nvSpPr>
          <p:cNvPr id="4" name="Zástupný symbol pro číslo snímku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862409-16E4-4906-AB30-1E22281D87F5}" type="slidenum">
              <a:rPr lang="cs-CZ" smtClean="0"/>
              <a:pPr/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297340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611560" y="476672"/>
            <a:ext cx="792088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4400" b="1" dirty="0" smtClean="0">
                <a:latin typeface="+mj-lt"/>
              </a:rPr>
              <a:t>Cíl mé bakalářské práce</a:t>
            </a:r>
            <a:endParaRPr lang="cs-CZ" sz="4400" b="1" dirty="0">
              <a:effectLst/>
              <a:latin typeface="+mj-lt"/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251520" y="1052736"/>
            <a:ext cx="889248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cs-CZ" sz="2400" dirty="0" smtClean="0"/>
              <a:t>Zoner Callisto 5 a E-learning jako nástroj</a:t>
            </a:r>
          </a:p>
          <a:p>
            <a:pPr marL="342900" indent="-342900"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cs-CZ" sz="2400" dirty="0" smtClean="0">
                <a:effectLst/>
              </a:rPr>
              <a:t>Potřeba vyřešit nedostatečnou dotaci hodin informatiky na </a:t>
            </a:r>
            <a:r>
              <a:rPr lang="cs-CZ" sz="2400" dirty="0" smtClean="0">
                <a:effectLst/>
              </a:rPr>
              <a:t>ZŠ</a:t>
            </a:r>
          </a:p>
          <a:p>
            <a:pPr marL="342900" indent="-342900"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cs-CZ" sz="2400" dirty="0" smtClean="0">
                <a:effectLst/>
              </a:rPr>
              <a:t> Doplnění deficitu pomocí e-</a:t>
            </a:r>
            <a:r>
              <a:rPr lang="cs-CZ" sz="2400" dirty="0" err="1" smtClean="0">
                <a:effectLst/>
              </a:rPr>
              <a:t>learningu</a:t>
            </a:r>
            <a:endParaRPr lang="cs-CZ" sz="2400" dirty="0" smtClean="0">
              <a:effectLst/>
            </a:endParaRPr>
          </a:p>
          <a:p>
            <a:pPr marL="342900" indent="-342900"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cs-CZ" sz="2400" dirty="0" smtClean="0"/>
              <a:t>Na ZŠ 1 </a:t>
            </a:r>
            <a:r>
              <a:rPr lang="cs-CZ" sz="2400" dirty="0" smtClean="0"/>
              <a:t>hodina týdně = 40 hodin za školní rok </a:t>
            </a:r>
          </a:p>
          <a:p>
            <a:pPr marL="342900" indent="-342900"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cs-CZ" sz="2400" dirty="0"/>
              <a:t>Podzimní prázdniny, zimní prázdniny, pololetní prázdniny, jarní prázdniny, 4 státní </a:t>
            </a:r>
            <a:r>
              <a:rPr lang="cs-CZ" sz="2400" dirty="0" smtClean="0"/>
              <a:t>svátky, projektový </a:t>
            </a:r>
            <a:r>
              <a:rPr lang="cs-CZ" sz="2400" dirty="0"/>
              <a:t>den, školní výlet, </a:t>
            </a:r>
            <a:r>
              <a:rPr lang="cs-CZ" sz="2400" dirty="0" smtClean="0"/>
              <a:t>absence učitele</a:t>
            </a:r>
            <a:r>
              <a:rPr lang="cs-CZ" sz="2400" dirty="0"/>
              <a:t>, </a:t>
            </a:r>
            <a:r>
              <a:rPr lang="cs-CZ" sz="2400" dirty="0" smtClean="0"/>
              <a:t>absence </a:t>
            </a:r>
            <a:r>
              <a:rPr lang="cs-CZ" sz="2400" dirty="0"/>
              <a:t>žáka </a:t>
            </a:r>
            <a:r>
              <a:rPr lang="cs-CZ" sz="2400" dirty="0" smtClean="0"/>
              <a:t>= 30 hodin, 15 </a:t>
            </a:r>
            <a:r>
              <a:rPr lang="cs-CZ" sz="2400" dirty="0"/>
              <a:t>hodin na </a:t>
            </a:r>
            <a:r>
              <a:rPr lang="cs-CZ" sz="2400" dirty="0" smtClean="0"/>
              <a:t>pololetí. </a:t>
            </a:r>
          </a:p>
          <a:p>
            <a:pPr marL="342900" indent="-342900"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cs-CZ" sz="2400" dirty="0" smtClean="0"/>
              <a:t>minimální </a:t>
            </a:r>
            <a:r>
              <a:rPr lang="cs-CZ" sz="2400" dirty="0"/>
              <a:t>prostor </a:t>
            </a:r>
            <a:r>
              <a:rPr lang="cs-CZ" sz="2400" dirty="0" smtClean="0"/>
              <a:t>k </a:t>
            </a:r>
            <a:r>
              <a:rPr lang="cs-CZ" sz="2400" dirty="0"/>
              <a:t>vyložení </a:t>
            </a:r>
            <a:r>
              <a:rPr lang="cs-CZ" sz="2400" dirty="0" smtClean="0"/>
              <a:t>látky x </a:t>
            </a:r>
            <a:r>
              <a:rPr lang="cs-CZ" sz="2400" dirty="0"/>
              <a:t>zaniká prostor pro evaluaci výsledků </a:t>
            </a:r>
            <a:r>
              <a:rPr lang="cs-CZ" sz="2400" dirty="0" smtClean="0"/>
              <a:t>žáků</a:t>
            </a:r>
          </a:p>
          <a:p>
            <a:pPr marL="342900" indent="-342900"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cs-CZ" sz="2400" dirty="0"/>
              <a:t>E-learning j</a:t>
            </a:r>
            <a:r>
              <a:rPr lang="cs-CZ" sz="2400" dirty="0" smtClean="0"/>
              <a:t>ako možnost </a:t>
            </a:r>
            <a:r>
              <a:rPr lang="cs-CZ" sz="2400" dirty="0"/>
              <a:t>podpory </a:t>
            </a:r>
            <a:r>
              <a:rPr lang="cs-CZ" sz="2400" dirty="0" smtClean="0"/>
              <a:t>výuky i u ostatních předmětů</a:t>
            </a:r>
            <a:endParaRPr lang="cs-CZ" sz="2800" b="1" dirty="0">
              <a:effectLst/>
            </a:endParaRP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862409-16E4-4906-AB30-1E22281D87F5}" type="slidenum">
              <a:rPr lang="cs-CZ" smtClean="0"/>
              <a:pPr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4038695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611560" y="476672"/>
            <a:ext cx="792088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4400" b="1" dirty="0" smtClean="0">
                <a:latin typeface="+mj-lt"/>
              </a:rPr>
              <a:t>E-learning na ZŠ</a:t>
            </a:r>
            <a:endParaRPr lang="cs-CZ" sz="4400" b="1" dirty="0">
              <a:effectLst/>
              <a:latin typeface="+mj-lt"/>
            </a:endParaRPr>
          </a:p>
        </p:txBody>
      </p:sp>
      <p:sp>
        <p:nvSpPr>
          <p:cNvPr id="6" name="Obdélník 5"/>
          <p:cNvSpPr/>
          <p:nvPr/>
        </p:nvSpPr>
        <p:spPr>
          <a:xfrm>
            <a:off x="1811623" y="1925476"/>
            <a:ext cx="38397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cs-CZ" sz="2400" dirty="0" smtClean="0"/>
              <a:t>Elektronická forma výuky</a:t>
            </a:r>
          </a:p>
        </p:txBody>
      </p:sp>
      <p:sp>
        <p:nvSpPr>
          <p:cNvPr id="8" name="Obdélník 7"/>
          <p:cNvSpPr/>
          <p:nvPr/>
        </p:nvSpPr>
        <p:spPr>
          <a:xfrm>
            <a:off x="4283968" y="5157191"/>
            <a:ext cx="32522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cs-CZ" sz="2400" dirty="0" smtClean="0"/>
              <a:t>Klasická forma výuky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1630" y="4542449"/>
            <a:ext cx="3419872" cy="20861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Obráze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11620" y="1246113"/>
            <a:ext cx="2456107" cy="2152312"/>
          </a:xfrm>
          <a:prstGeom prst="rect">
            <a:avLst/>
          </a:prstGeom>
        </p:spPr>
      </p:pic>
      <p:sp>
        <p:nvSpPr>
          <p:cNvPr id="13" name="Obdélník 12"/>
          <p:cNvSpPr/>
          <p:nvPr/>
        </p:nvSpPr>
        <p:spPr>
          <a:xfrm>
            <a:off x="131100" y="3398425"/>
            <a:ext cx="8865015" cy="754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cs-CZ" sz="32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Spojení klasické a elektronické formy výuky</a:t>
            </a: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862409-16E4-4906-AB30-1E22281D87F5}" type="slidenum">
              <a:rPr lang="cs-CZ" smtClean="0"/>
              <a:pPr/>
              <a:t>20</a:t>
            </a:fld>
            <a:endParaRPr lang="cs-CZ"/>
          </a:p>
        </p:txBody>
      </p:sp>
      <p:sp>
        <p:nvSpPr>
          <p:cNvPr id="4" name="Šipka doprava 3"/>
          <p:cNvSpPr/>
          <p:nvPr/>
        </p:nvSpPr>
        <p:spPr>
          <a:xfrm rot="2910774">
            <a:off x="3194021" y="2943739"/>
            <a:ext cx="1152128" cy="3531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Šipka doprava 10"/>
          <p:cNvSpPr/>
          <p:nvPr/>
        </p:nvSpPr>
        <p:spPr>
          <a:xfrm rot="13609674">
            <a:off x="5238926" y="4589789"/>
            <a:ext cx="1152128" cy="3531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091159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611560" y="476672"/>
            <a:ext cx="792088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4400" b="1" dirty="0" smtClean="0">
                <a:latin typeface="+mj-lt"/>
              </a:rPr>
              <a:t>Vyhodnocení dotazníků</a:t>
            </a:r>
            <a:endParaRPr lang="cs-CZ" sz="4400" b="1" dirty="0">
              <a:effectLst/>
              <a:latin typeface="+mj-lt"/>
            </a:endParaRPr>
          </a:p>
        </p:txBody>
      </p:sp>
      <p:graphicFrame>
        <p:nvGraphicFramePr>
          <p:cNvPr id="9" name="Graf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793840761"/>
              </p:ext>
            </p:extLst>
          </p:nvPr>
        </p:nvGraphicFramePr>
        <p:xfrm>
          <a:off x="179512" y="1124744"/>
          <a:ext cx="8712968" cy="5256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Obdélník 1"/>
          <p:cNvSpPr/>
          <p:nvPr/>
        </p:nvSpPr>
        <p:spPr>
          <a:xfrm>
            <a:off x="3347864" y="1442768"/>
            <a:ext cx="54808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800" b="1" dirty="0"/>
              <a:t>70 % žáků nevědělo co je e-learning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862409-16E4-4906-AB30-1E22281D87F5}" type="slidenum">
              <a:rPr lang="cs-CZ" smtClean="0"/>
              <a:pPr/>
              <a:t>21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4158124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611560" y="476672"/>
            <a:ext cx="792088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4400" b="1" dirty="0" smtClean="0">
                <a:latin typeface="+mj-lt"/>
              </a:rPr>
              <a:t>Vyhodnocení dotazníků</a:t>
            </a:r>
            <a:endParaRPr lang="cs-CZ" sz="4400" b="1" dirty="0">
              <a:effectLst/>
              <a:latin typeface="+mj-lt"/>
            </a:endParaRPr>
          </a:p>
        </p:txBody>
      </p:sp>
      <p:graphicFrame>
        <p:nvGraphicFramePr>
          <p:cNvPr id="9" name="Graf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87459515"/>
              </p:ext>
            </p:extLst>
          </p:nvPr>
        </p:nvGraphicFramePr>
        <p:xfrm>
          <a:off x="179512" y="1124744"/>
          <a:ext cx="8712968" cy="5256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Graf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939691977"/>
              </p:ext>
            </p:extLst>
          </p:nvPr>
        </p:nvGraphicFramePr>
        <p:xfrm>
          <a:off x="251520" y="1628800"/>
          <a:ext cx="7272808" cy="48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Obdélník 3"/>
          <p:cNvSpPr/>
          <p:nvPr/>
        </p:nvSpPr>
        <p:spPr>
          <a:xfrm>
            <a:off x="2155262" y="1507723"/>
            <a:ext cx="615546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800" b="1" dirty="0"/>
              <a:t>84 % žákům forma e-learningu vyhovuje</a:t>
            </a:r>
            <a:endParaRPr lang="cs-CZ" sz="2800" dirty="0"/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862409-16E4-4906-AB30-1E22281D87F5}" type="slidenum">
              <a:rPr lang="cs-CZ" smtClean="0"/>
              <a:pPr/>
              <a:t>22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92695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611560" y="476672"/>
            <a:ext cx="792088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4400" b="1" dirty="0" smtClean="0">
                <a:latin typeface="+mj-lt"/>
              </a:rPr>
              <a:t>Vyhodnocení dotazníků</a:t>
            </a:r>
            <a:endParaRPr lang="cs-CZ" sz="4400" b="1" dirty="0">
              <a:effectLst/>
              <a:latin typeface="+mj-lt"/>
            </a:endParaRPr>
          </a:p>
        </p:txBody>
      </p:sp>
      <p:graphicFrame>
        <p:nvGraphicFramePr>
          <p:cNvPr id="9" name="Graf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651902528"/>
              </p:ext>
            </p:extLst>
          </p:nvPr>
        </p:nvGraphicFramePr>
        <p:xfrm>
          <a:off x="156074" y="1052736"/>
          <a:ext cx="8712968" cy="5256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Obdélník 3"/>
          <p:cNvSpPr/>
          <p:nvPr/>
        </p:nvSpPr>
        <p:spPr>
          <a:xfrm>
            <a:off x="1895236" y="1505406"/>
            <a:ext cx="726186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2800" b="1" dirty="0"/>
              <a:t>79 % žáků označilo tento kurz jako </a:t>
            </a:r>
            <a:r>
              <a:rPr lang="pl-PL" sz="2800" b="1" dirty="0" smtClean="0"/>
              <a:t>srozumitelný</a:t>
            </a:r>
            <a:endParaRPr lang="pl-PL" sz="2800" b="1" dirty="0"/>
          </a:p>
        </p:txBody>
      </p:sp>
      <p:graphicFrame>
        <p:nvGraphicFramePr>
          <p:cNvPr id="6" name="Graf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861957749"/>
              </p:ext>
            </p:extLst>
          </p:nvPr>
        </p:nvGraphicFramePr>
        <p:xfrm>
          <a:off x="311472" y="1484784"/>
          <a:ext cx="6550770" cy="5112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Zástupný symbol pro číslo snímku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862409-16E4-4906-AB30-1E22281D87F5}" type="slidenum">
              <a:rPr lang="cs-CZ" smtClean="0"/>
              <a:pPr/>
              <a:t>23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093777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611560" y="476672"/>
            <a:ext cx="792088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4400" b="1" dirty="0" smtClean="0">
                <a:latin typeface="+mj-lt"/>
              </a:rPr>
              <a:t>Vyhodnocení dotazníků</a:t>
            </a:r>
            <a:endParaRPr lang="cs-CZ" sz="4400" b="1" dirty="0">
              <a:effectLst/>
              <a:latin typeface="+mj-lt"/>
            </a:endParaRPr>
          </a:p>
        </p:txBody>
      </p:sp>
      <p:graphicFrame>
        <p:nvGraphicFramePr>
          <p:cNvPr id="7" name="Graf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832466075"/>
              </p:ext>
            </p:extLst>
          </p:nvPr>
        </p:nvGraphicFramePr>
        <p:xfrm>
          <a:off x="611560" y="1757362"/>
          <a:ext cx="7560840" cy="49840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Obdélník 1"/>
          <p:cNvSpPr/>
          <p:nvPr/>
        </p:nvSpPr>
        <p:spPr>
          <a:xfrm>
            <a:off x="3386257" y="1295697"/>
            <a:ext cx="57377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400" b="1" dirty="0"/>
              <a:t>7 % žáků mělo při kurzu zdravotní problémy</a:t>
            </a:r>
            <a:endParaRPr lang="cs-CZ" sz="24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862409-16E4-4906-AB30-1E22281D87F5}" type="slidenum">
              <a:rPr lang="cs-CZ" smtClean="0"/>
              <a:pPr/>
              <a:t>24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13697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1547664" y="1628800"/>
            <a:ext cx="7488832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200" b="1" dirty="0"/>
              <a:t>e-learning</a:t>
            </a:r>
            <a:r>
              <a:rPr lang="cs-CZ" sz="2200" dirty="0"/>
              <a:t> </a:t>
            </a:r>
          </a:p>
          <a:p>
            <a:r>
              <a:rPr lang="cs-CZ" sz="2200" dirty="0"/>
              <a:t>není jen pouhé dodávání výuky ve formě elektronického kurzu</a:t>
            </a:r>
          </a:p>
          <a:p>
            <a:endParaRPr lang="cs-CZ" sz="2200" dirty="0"/>
          </a:p>
          <a:p>
            <a:r>
              <a:rPr lang="cs-CZ" sz="2200" b="1" dirty="0"/>
              <a:t>e-learning</a:t>
            </a:r>
            <a:r>
              <a:rPr lang="cs-CZ" sz="2200" dirty="0"/>
              <a:t> </a:t>
            </a:r>
          </a:p>
          <a:p>
            <a:r>
              <a:rPr lang="cs-CZ" sz="2200" dirty="0"/>
              <a:t>pokrývá také monitorování, plánování a sdílení vědomostí</a:t>
            </a:r>
          </a:p>
          <a:p>
            <a:endParaRPr lang="en-US" sz="2200" i="1" dirty="0"/>
          </a:p>
          <a:p>
            <a:pPr algn="r"/>
            <a:r>
              <a:rPr lang="en-US" sz="2200" i="1" dirty="0" err="1"/>
              <a:t>Ing</a:t>
            </a:r>
            <a:r>
              <a:rPr lang="en-US" sz="2200" i="1" dirty="0"/>
              <a:t>. Jan </a:t>
            </a:r>
            <a:r>
              <a:rPr lang="en-US" sz="2200" i="1" dirty="0" err="1"/>
              <a:t>Pejša</a:t>
            </a:r>
            <a:endParaRPr lang="en-US" sz="2200" i="1" dirty="0"/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862409-16E4-4906-AB30-1E22281D87F5}" type="slidenum">
              <a:rPr lang="cs-CZ" smtClean="0"/>
              <a:pPr/>
              <a:t>25</a:t>
            </a:fld>
            <a:endParaRPr lang="cs-CZ"/>
          </a:p>
        </p:txBody>
      </p:sp>
      <p:sp>
        <p:nvSpPr>
          <p:cNvPr id="5" name="Obdélník 4"/>
          <p:cNvSpPr/>
          <p:nvPr/>
        </p:nvSpPr>
        <p:spPr>
          <a:xfrm>
            <a:off x="7020272" y="6093296"/>
            <a:ext cx="20138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i="1" dirty="0" smtClean="0"/>
              <a:t>Děkuji za pozornost</a:t>
            </a:r>
            <a:endParaRPr lang="cs-CZ" i="1" dirty="0"/>
          </a:p>
        </p:txBody>
      </p:sp>
    </p:spTree>
    <p:extLst>
      <p:ext uri="{BB962C8B-B14F-4D97-AF65-F5344CB8AC3E}">
        <p14:creationId xmlns:p14="http://schemas.microsoft.com/office/powerpoint/2010/main" xmlns="" val="3557797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611560" y="620688"/>
            <a:ext cx="792088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4400" b="1" dirty="0" smtClean="0">
                <a:latin typeface="+mj-lt"/>
              </a:rPr>
              <a:t>Vytvoření kurzu</a:t>
            </a:r>
            <a:endParaRPr lang="cs-CZ" sz="4400" b="1" dirty="0">
              <a:effectLst/>
              <a:latin typeface="+mj-lt"/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125760" y="1772816"/>
            <a:ext cx="889248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itchFamily="2" charset="2"/>
              <a:buChar char="§"/>
            </a:pPr>
            <a:r>
              <a:rPr lang="cs-CZ" sz="2400" dirty="0" smtClean="0"/>
              <a:t>Kurz </a:t>
            </a:r>
            <a:r>
              <a:rPr lang="cs-CZ" sz="2400" dirty="0" smtClean="0"/>
              <a:t>určený pro </a:t>
            </a:r>
            <a:r>
              <a:rPr lang="cs-CZ" sz="2400" dirty="0"/>
              <a:t>žáky 6. - 9. tříd </a:t>
            </a:r>
            <a:r>
              <a:rPr lang="cs-CZ" sz="2400" dirty="0" smtClean="0"/>
              <a:t>ZŠ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§"/>
            </a:pPr>
            <a:r>
              <a:rPr lang="cs-CZ" sz="2400" dirty="0"/>
              <a:t>R</a:t>
            </a:r>
            <a:r>
              <a:rPr lang="cs-CZ" sz="2400" dirty="0" smtClean="0"/>
              <a:t>ozdíly </a:t>
            </a:r>
            <a:r>
              <a:rPr lang="cs-CZ" sz="2400" dirty="0" smtClean="0"/>
              <a:t>v chápání kurzu různých věkových kategorií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§"/>
            </a:pPr>
            <a:r>
              <a:rPr lang="cs-CZ" sz="2400" dirty="0" smtClean="0">
                <a:effectLst/>
              </a:rPr>
              <a:t>Proč </a:t>
            </a:r>
            <a:r>
              <a:rPr lang="cs-CZ" sz="2400" dirty="0" smtClean="0">
                <a:effectLst/>
              </a:rPr>
              <a:t>Zoner </a:t>
            </a:r>
            <a:r>
              <a:rPr lang="cs-CZ" sz="2400" dirty="0" err="1" smtClean="0">
                <a:effectLst/>
              </a:rPr>
              <a:t>Callisto</a:t>
            </a:r>
            <a:r>
              <a:rPr lang="cs-CZ" sz="2400" dirty="0" smtClean="0">
                <a:effectLst/>
              </a:rPr>
              <a:t>?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§"/>
            </a:pPr>
            <a:r>
              <a:rPr lang="cs-CZ" sz="2400" dirty="0" smtClean="0"/>
              <a:t>Teoretická x praktická látka</a:t>
            </a:r>
            <a:endParaRPr lang="cs-CZ" sz="2400" dirty="0" smtClean="0">
              <a:effectLst/>
            </a:endParaRP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§"/>
            </a:pPr>
            <a:r>
              <a:rPr lang="cs-CZ" sz="2400" dirty="0" smtClean="0">
                <a:effectLst/>
              </a:rPr>
              <a:t>Software pro vektorovou grafiku, jednoduché ovládání</a:t>
            </a:r>
            <a:endParaRPr lang="cs-CZ" sz="2400" dirty="0" smtClean="0">
              <a:effectLst/>
            </a:endParaRP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§"/>
            </a:pPr>
            <a:r>
              <a:rPr lang="cs-CZ" sz="2400" dirty="0" smtClean="0"/>
              <a:t>Kurz je vytvořen formou webových stránek, videokurzy pak pomocí volně šiřitelného programu WINK</a:t>
            </a:r>
            <a:endParaRPr lang="cs-CZ" sz="2400" dirty="0" smtClean="0">
              <a:effectLst/>
            </a:endParaRP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54923" y="5504112"/>
            <a:ext cx="3903910" cy="1292935"/>
          </a:xfrm>
          <a:prstGeom prst="rect">
            <a:avLst/>
          </a:prstGeom>
        </p:spPr>
      </p:pic>
      <p:pic>
        <p:nvPicPr>
          <p:cNvPr id="9" name="Obrázek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5877272"/>
            <a:ext cx="2500703" cy="716762"/>
          </a:xfrm>
          <a:prstGeom prst="rect">
            <a:avLst/>
          </a:prstGeom>
        </p:spPr>
      </p:pic>
      <p:sp>
        <p:nvSpPr>
          <p:cNvPr id="2" name="Zástupný symbol pro číslo snímku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862409-16E4-4906-AB30-1E22281D87F5}" type="slidenum">
              <a:rPr lang="cs-CZ" smtClean="0"/>
              <a:pPr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476352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611560" y="476672"/>
            <a:ext cx="792088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4400" b="1" dirty="0" smtClean="0">
                <a:latin typeface="+mj-lt"/>
              </a:rPr>
              <a:t>E-learningový kurz</a:t>
            </a:r>
            <a:endParaRPr lang="cs-CZ" sz="4400" b="1" dirty="0">
              <a:effectLst/>
              <a:latin typeface="+mj-lt"/>
            </a:endParaRP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1601" y="1246113"/>
            <a:ext cx="7200800" cy="4991200"/>
          </a:xfrm>
          <a:prstGeom prst="rect">
            <a:avLst/>
          </a:prstGeom>
        </p:spPr>
      </p:pic>
      <p:sp>
        <p:nvSpPr>
          <p:cNvPr id="2" name="Zástupný symbol pro číslo snímku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862409-16E4-4906-AB30-1E22281D87F5}" type="slidenum">
              <a:rPr lang="cs-CZ" smtClean="0"/>
              <a:pPr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876034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>
          <a:xfrm>
            <a:off x="611560" y="476672"/>
            <a:ext cx="792088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4400" b="1" dirty="0" smtClean="0">
                <a:latin typeface="+mj-lt"/>
              </a:rPr>
              <a:t>E-learningový kurz</a:t>
            </a:r>
            <a:endParaRPr lang="cs-CZ" sz="4400" b="1" dirty="0">
              <a:effectLst/>
              <a:latin typeface="+mj-lt"/>
            </a:endParaRP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35596" y="1250703"/>
            <a:ext cx="7236804" cy="5058618"/>
          </a:xfrm>
          <a:prstGeom prst="rect">
            <a:avLst/>
          </a:prstGeom>
        </p:spPr>
      </p:pic>
      <p:sp>
        <p:nvSpPr>
          <p:cNvPr id="2" name="Zástupný symbol pro číslo snímku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862409-16E4-4906-AB30-1E22281D87F5}" type="slidenum">
              <a:rPr lang="cs-CZ" smtClean="0"/>
              <a:pPr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045961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611560" y="476672"/>
            <a:ext cx="792088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4400" b="1" dirty="0" smtClean="0">
                <a:latin typeface="+mj-lt"/>
              </a:rPr>
              <a:t>E-learningový kurz</a:t>
            </a:r>
            <a:endParaRPr lang="cs-CZ" sz="4400" b="1" dirty="0">
              <a:effectLst/>
              <a:latin typeface="+mj-lt"/>
            </a:endParaRP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1382" y="1246113"/>
            <a:ext cx="7201235" cy="5063207"/>
          </a:xfrm>
          <a:prstGeom prst="rect">
            <a:avLst/>
          </a:prstGeom>
        </p:spPr>
      </p:pic>
      <p:sp>
        <p:nvSpPr>
          <p:cNvPr id="2" name="Zástupný symbol pro číslo snímku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862409-16E4-4906-AB30-1E22281D87F5}" type="slidenum">
              <a:rPr lang="cs-CZ" smtClean="0"/>
              <a:pPr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830127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611560" y="476672"/>
            <a:ext cx="792088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4400" b="1" dirty="0" smtClean="0">
                <a:latin typeface="+mj-lt"/>
              </a:rPr>
              <a:t>E-learningový kurz</a:t>
            </a:r>
            <a:endParaRPr lang="cs-CZ" sz="4400" b="1" dirty="0">
              <a:effectLst/>
              <a:latin typeface="+mj-lt"/>
            </a:endParaRP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1600" y="1246113"/>
            <a:ext cx="7200800" cy="5063207"/>
          </a:xfrm>
          <a:prstGeom prst="rect">
            <a:avLst/>
          </a:prstGeom>
        </p:spPr>
      </p:pic>
      <p:sp>
        <p:nvSpPr>
          <p:cNvPr id="2" name="Zástupný symbol pro číslo snímku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862409-16E4-4906-AB30-1E22281D87F5}" type="slidenum">
              <a:rPr lang="cs-CZ" smtClean="0"/>
              <a:pPr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219942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611560" y="476672"/>
            <a:ext cx="792088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4400" b="1" dirty="0" smtClean="0">
                <a:latin typeface="+mj-lt"/>
              </a:rPr>
              <a:t>E-learningový kurz</a:t>
            </a:r>
            <a:endParaRPr lang="cs-CZ" sz="4400" b="1" dirty="0">
              <a:effectLst/>
              <a:latin typeface="+mj-lt"/>
            </a:endParaRP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1600" y="1246113"/>
            <a:ext cx="7200800" cy="5063207"/>
          </a:xfrm>
          <a:prstGeom prst="rect">
            <a:avLst/>
          </a:prstGeom>
        </p:spPr>
      </p:pic>
      <p:sp>
        <p:nvSpPr>
          <p:cNvPr id="2" name="Zástupný symbol pro číslo snímku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862409-16E4-4906-AB30-1E22281D87F5}" type="slidenum">
              <a:rPr lang="cs-CZ" smtClean="0"/>
              <a:pPr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1197732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611560" y="476672"/>
            <a:ext cx="792088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4400" b="1" dirty="0" smtClean="0">
                <a:latin typeface="+mj-lt"/>
              </a:rPr>
              <a:t>E-learningový kurz</a:t>
            </a:r>
            <a:endParaRPr lang="cs-CZ" sz="4400" b="1" dirty="0">
              <a:effectLst/>
              <a:latin typeface="+mj-lt"/>
            </a:endParaRP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862409-16E4-4906-AB30-1E22281D87F5}" type="slidenum">
              <a:rPr lang="cs-CZ" smtClean="0"/>
              <a:pPr/>
              <a:t>9</a:t>
            </a:fld>
            <a:endParaRPr lang="cs-CZ"/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1262682"/>
            <a:ext cx="3686175" cy="2419350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67944" y="2744924"/>
            <a:ext cx="4920208" cy="36901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918595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acro">
  <a:themeElements>
    <a:clrScheme name="Macro">
      <a:dk1>
        <a:sysClr val="windowText" lastClr="000000"/>
      </a:dk1>
      <a:lt1>
        <a:sysClr val="window" lastClr="FFFFFF"/>
      </a:lt1>
      <a:dk2>
        <a:srgbClr val="3F3F4D"/>
      </a:dk2>
      <a:lt2>
        <a:srgbClr val="DDDDDD"/>
      </a:lt2>
      <a:accent1>
        <a:srgbClr val="A51009"/>
      </a:accent1>
      <a:accent2>
        <a:srgbClr val="DE7014"/>
      </a:accent2>
      <a:accent3>
        <a:srgbClr val="704836"/>
      </a:accent3>
      <a:accent4>
        <a:srgbClr val="F2B431"/>
      </a:accent4>
      <a:accent5>
        <a:srgbClr val="7F221D"/>
      </a:accent5>
      <a:accent6>
        <a:srgbClr val="CDAC77"/>
      </a:accent6>
      <a:hlink>
        <a:srgbClr val="F5B123"/>
      </a:hlink>
      <a:folHlink>
        <a:srgbClr val="E19B0B"/>
      </a:folHlink>
    </a:clrScheme>
    <a:fontScheme name="Macr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cr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300000"/>
              </a:schemeClr>
            </a:gs>
            <a:gs pos="100000">
              <a:schemeClr val="phClr">
                <a:tint val="80000"/>
                <a:satMod val="15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hade val="90000"/>
                <a:satMod val="300000"/>
              </a:schemeClr>
            </a:gs>
            <a:gs pos="100000">
              <a:schemeClr val="phClr">
                <a:satMod val="150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70000"/>
              </a:srgbClr>
            </a:outerShdw>
          </a:effectLst>
        </a:effectStyle>
        <a:effectStyle>
          <a:effectLst>
            <a:outerShdw blurRad="25400" dist="254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contourW="15875" prstMaterial="softmetal">
            <a:bevelT w="25400" h="19050" prst="angle"/>
            <a:contourClr>
              <a:schemeClr val="phClr">
                <a:shade val="30000"/>
              </a:schemeClr>
            </a:contourClr>
          </a:sp3d>
        </a:effectStyle>
        <a:effectStyle>
          <a:effectLst>
            <a:outerShdw blurRad="254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contourW="19050" prstMaterial="metal">
            <a:bevelT w="63500" h="31750" prst="angle"/>
            <a:contourClr>
              <a:schemeClr val="phClr">
                <a:shade val="25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7000"/>
                <a:shade val="93000"/>
                <a:satMod val="110000"/>
                <a:lumMod val="90000"/>
              </a:schemeClr>
            </a:gs>
            <a:gs pos="76000">
              <a:schemeClr val="phClr">
                <a:tint val="85000"/>
                <a:shade val="75000"/>
                <a:satMod val="120000"/>
              </a:schemeClr>
            </a:gs>
            <a:gs pos="100000">
              <a:schemeClr val="phClr">
                <a:tint val="86000"/>
                <a:shade val="50000"/>
                <a:satMod val="13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35000"/>
                <a:satMod val="146000"/>
                <a:lumMod val="101000"/>
              </a:schemeClr>
            </a:gs>
            <a:gs pos="26000">
              <a:schemeClr val="phClr">
                <a:tint val="96000"/>
                <a:shade val="96000"/>
                <a:satMod val="190000"/>
              </a:schemeClr>
            </a:gs>
            <a:gs pos="100000">
              <a:schemeClr val="phClr">
                <a:tint val="60000"/>
                <a:shade val="90000"/>
                <a:satMod val="22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acro">
    <a:dk1>
      <a:sysClr val="windowText" lastClr="000000"/>
    </a:dk1>
    <a:lt1>
      <a:sysClr val="window" lastClr="FFFFFF"/>
    </a:lt1>
    <a:dk2>
      <a:srgbClr val="3F3F4D"/>
    </a:dk2>
    <a:lt2>
      <a:srgbClr val="DDDDDD"/>
    </a:lt2>
    <a:accent1>
      <a:srgbClr val="A51009"/>
    </a:accent1>
    <a:accent2>
      <a:srgbClr val="DE7014"/>
    </a:accent2>
    <a:accent3>
      <a:srgbClr val="704836"/>
    </a:accent3>
    <a:accent4>
      <a:srgbClr val="F2B431"/>
    </a:accent4>
    <a:accent5>
      <a:srgbClr val="7F221D"/>
    </a:accent5>
    <a:accent6>
      <a:srgbClr val="CDAC77"/>
    </a:accent6>
    <a:hlink>
      <a:srgbClr val="F5B123"/>
    </a:hlink>
    <a:folHlink>
      <a:srgbClr val="E19B0B"/>
    </a:folHlink>
  </a:clrScheme>
  <a:fontScheme name="Macro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Macro">
    <a:fillStyleLst>
      <a:solidFill>
        <a:schemeClr val="phClr"/>
      </a:solidFill>
      <a:gradFill rotWithShape="1">
        <a:gsLst>
          <a:gs pos="0">
            <a:schemeClr val="phClr">
              <a:tint val="65000"/>
              <a:satMod val="300000"/>
            </a:schemeClr>
          </a:gs>
          <a:gs pos="100000">
            <a:schemeClr val="phClr">
              <a:tint val="80000"/>
              <a:satMod val="150000"/>
            </a:schemeClr>
          </a:gs>
        </a:gsLst>
        <a:lin ang="5400000" scaled="0"/>
      </a:gradFill>
      <a:gradFill rotWithShape="1">
        <a:gsLst>
          <a:gs pos="0">
            <a:schemeClr val="phClr">
              <a:shade val="90000"/>
              <a:satMod val="300000"/>
            </a:schemeClr>
          </a:gs>
          <a:gs pos="100000">
            <a:schemeClr val="phClr">
              <a:satMod val="150000"/>
            </a:schemeClr>
          </a:gs>
        </a:gsLst>
        <a:path path="circle">
          <a:fillToRect l="50000" t="100000" r="100000" b="50000"/>
        </a:path>
      </a:gradFill>
    </a:fillStyleLst>
    <a:lnStyleLst>
      <a:ln w="9525" cap="flat" cmpd="sng" algn="ctr">
        <a:solidFill>
          <a:schemeClr val="phClr"/>
        </a:solidFill>
        <a:prstDash val="solid"/>
      </a:ln>
      <a:ln w="13970" cap="flat" cmpd="sng" algn="ctr">
        <a:solidFill>
          <a:schemeClr val="phClr"/>
        </a:solidFill>
        <a:prstDash val="solid"/>
      </a:ln>
      <a:ln w="22225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50800" dist="25400" dir="5400000" rotWithShape="0">
            <a:srgbClr val="000000">
              <a:alpha val="70000"/>
            </a:srgbClr>
          </a:outerShdw>
        </a:effectLst>
      </a:effectStyle>
      <a:effectStyle>
        <a:effectLst>
          <a:outerShdw blurRad="25400" dist="25400" dir="5400000" rotWithShape="0">
            <a:srgbClr val="000000">
              <a:alpha val="7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contourW="15875" prstMaterial="softmetal">
          <a:bevelT w="25400" h="19050" prst="angle"/>
          <a:contourClr>
            <a:schemeClr val="phClr">
              <a:shade val="30000"/>
            </a:schemeClr>
          </a:contourClr>
        </a:sp3d>
      </a:effectStyle>
      <a:effectStyle>
        <a:effectLst>
          <a:outerShdw blurRad="25400" dist="254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contourW="19050" prstMaterial="metal">
          <a:bevelT w="63500" h="31750" prst="angle"/>
          <a:contourClr>
            <a:schemeClr val="phClr">
              <a:shade val="25000"/>
              <a:satMod val="130000"/>
            </a:schemeClr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67000"/>
              <a:shade val="93000"/>
              <a:satMod val="110000"/>
              <a:lumMod val="90000"/>
            </a:schemeClr>
          </a:gs>
          <a:gs pos="76000">
            <a:schemeClr val="phClr">
              <a:tint val="85000"/>
              <a:shade val="75000"/>
              <a:satMod val="120000"/>
            </a:schemeClr>
          </a:gs>
          <a:gs pos="100000">
            <a:schemeClr val="phClr">
              <a:tint val="86000"/>
              <a:shade val="50000"/>
              <a:satMod val="130000"/>
            </a:schemeClr>
          </a:gs>
        </a:gsLst>
        <a:lin ang="5400000" scaled="0"/>
      </a:gradFill>
      <a:gradFill rotWithShape="1">
        <a:gsLst>
          <a:gs pos="0">
            <a:schemeClr val="phClr">
              <a:tint val="96000"/>
              <a:shade val="35000"/>
              <a:satMod val="146000"/>
              <a:lumMod val="101000"/>
            </a:schemeClr>
          </a:gs>
          <a:gs pos="26000">
            <a:schemeClr val="phClr">
              <a:tint val="96000"/>
              <a:shade val="96000"/>
              <a:satMod val="190000"/>
            </a:schemeClr>
          </a:gs>
          <a:gs pos="100000">
            <a:schemeClr val="phClr">
              <a:tint val="60000"/>
              <a:shade val="90000"/>
              <a:satMod val="220000"/>
              <a:lumMod val="11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Macro">
    <a:dk1>
      <a:sysClr val="windowText" lastClr="000000"/>
    </a:dk1>
    <a:lt1>
      <a:sysClr val="window" lastClr="FFFFFF"/>
    </a:lt1>
    <a:dk2>
      <a:srgbClr val="3F3F4D"/>
    </a:dk2>
    <a:lt2>
      <a:srgbClr val="DDDDDD"/>
    </a:lt2>
    <a:accent1>
      <a:srgbClr val="A51009"/>
    </a:accent1>
    <a:accent2>
      <a:srgbClr val="DE7014"/>
    </a:accent2>
    <a:accent3>
      <a:srgbClr val="704836"/>
    </a:accent3>
    <a:accent4>
      <a:srgbClr val="F2B431"/>
    </a:accent4>
    <a:accent5>
      <a:srgbClr val="7F221D"/>
    </a:accent5>
    <a:accent6>
      <a:srgbClr val="CDAC77"/>
    </a:accent6>
    <a:hlink>
      <a:srgbClr val="F5B123"/>
    </a:hlink>
    <a:folHlink>
      <a:srgbClr val="E19B0B"/>
    </a:folHlink>
  </a:clrScheme>
  <a:fontScheme name="Macro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Macro">
    <a:fillStyleLst>
      <a:solidFill>
        <a:schemeClr val="phClr"/>
      </a:solidFill>
      <a:gradFill rotWithShape="1">
        <a:gsLst>
          <a:gs pos="0">
            <a:schemeClr val="phClr">
              <a:tint val="65000"/>
              <a:satMod val="300000"/>
            </a:schemeClr>
          </a:gs>
          <a:gs pos="100000">
            <a:schemeClr val="phClr">
              <a:tint val="80000"/>
              <a:satMod val="150000"/>
            </a:schemeClr>
          </a:gs>
        </a:gsLst>
        <a:lin ang="5400000" scaled="0"/>
      </a:gradFill>
      <a:gradFill rotWithShape="1">
        <a:gsLst>
          <a:gs pos="0">
            <a:schemeClr val="phClr">
              <a:shade val="90000"/>
              <a:satMod val="300000"/>
            </a:schemeClr>
          </a:gs>
          <a:gs pos="100000">
            <a:schemeClr val="phClr">
              <a:satMod val="150000"/>
            </a:schemeClr>
          </a:gs>
        </a:gsLst>
        <a:path path="circle">
          <a:fillToRect l="50000" t="100000" r="100000" b="50000"/>
        </a:path>
      </a:gradFill>
    </a:fillStyleLst>
    <a:lnStyleLst>
      <a:ln w="9525" cap="flat" cmpd="sng" algn="ctr">
        <a:solidFill>
          <a:schemeClr val="phClr"/>
        </a:solidFill>
        <a:prstDash val="solid"/>
      </a:ln>
      <a:ln w="13970" cap="flat" cmpd="sng" algn="ctr">
        <a:solidFill>
          <a:schemeClr val="phClr"/>
        </a:solidFill>
        <a:prstDash val="solid"/>
      </a:ln>
      <a:ln w="22225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50800" dist="25400" dir="5400000" rotWithShape="0">
            <a:srgbClr val="000000">
              <a:alpha val="70000"/>
            </a:srgbClr>
          </a:outerShdw>
        </a:effectLst>
      </a:effectStyle>
      <a:effectStyle>
        <a:effectLst>
          <a:outerShdw blurRad="25400" dist="25400" dir="5400000" rotWithShape="0">
            <a:srgbClr val="000000">
              <a:alpha val="7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contourW="15875" prstMaterial="softmetal">
          <a:bevelT w="25400" h="19050" prst="angle"/>
          <a:contourClr>
            <a:schemeClr val="phClr">
              <a:shade val="30000"/>
            </a:schemeClr>
          </a:contourClr>
        </a:sp3d>
      </a:effectStyle>
      <a:effectStyle>
        <a:effectLst>
          <a:outerShdw blurRad="25400" dist="254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contourW="19050" prstMaterial="metal">
          <a:bevelT w="63500" h="31750" prst="angle"/>
          <a:contourClr>
            <a:schemeClr val="phClr">
              <a:shade val="25000"/>
              <a:satMod val="130000"/>
            </a:schemeClr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67000"/>
              <a:shade val="93000"/>
              <a:satMod val="110000"/>
              <a:lumMod val="90000"/>
            </a:schemeClr>
          </a:gs>
          <a:gs pos="76000">
            <a:schemeClr val="phClr">
              <a:tint val="85000"/>
              <a:shade val="75000"/>
              <a:satMod val="120000"/>
            </a:schemeClr>
          </a:gs>
          <a:gs pos="100000">
            <a:schemeClr val="phClr">
              <a:tint val="86000"/>
              <a:shade val="50000"/>
              <a:satMod val="130000"/>
            </a:schemeClr>
          </a:gs>
        </a:gsLst>
        <a:lin ang="5400000" scaled="0"/>
      </a:gradFill>
      <a:gradFill rotWithShape="1">
        <a:gsLst>
          <a:gs pos="0">
            <a:schemeClr val="phClr">
              <a:tint val="96000"/>
              <a:shade val="35000"/>
              <a:satMod val="146000"/>
              <a:lumMod val="101000"/>
            </a:schemeClr>
          </a:gs>
          <a:gs pos="26000">
            <a:schemeClr val="phClr">
              <a:tint val="96000"/>
              <a:shade val="96000"/>
              <a:satMod val="190000"/>
            </a:schemeClr>
          </a:gs>
          <a:gs pos="100000">
            <a:schemeClr val="phClr">
              <a:tint val="60000"/>
              <a:shade val="90000"/>
              <a:satMod val="220000"/>
              <a:lumMod val="11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TC101859866[[fn=Makro]]</Template>
  <TotalTime>455</TotalTime>
  <Words>367</Words>
  <Application>Microsoft Office PowerPoint</Application>
  <PresentationFormat>Předvádění na obrazovce (4:3)</PresentationFormat>
  <Paragraphs>107</Paragraphs>
  <Slides>25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25</vt:i4>
      </vt:variant>
    </vt:vector>
  </HeadingPairs>
  <TitlesOfParts>
    <vt:vector size="26" baseType="lpstr">
      <vt:lpstr>Macro</vt:lpstr>
      <vt:lpstr>Snímek 1</vt:lpstr>
      <vt:lpstr>Snímek 2</vt:lpstr>
      <vt:lpstr>Snímek 3</vt:lpstr>
      <vt:lpstr>Snímek 4</vt:lpstr>
      <vt:lpstr>Snímek 5</vt:lpstr>
      <vt:lpstr>Snímek 6</vt:lpstr>
      <vt:lpstr>Snímek 7</vt:lpstr>
      <vt:lpstr>Snímek 8</vt:lpstr>
      <vt:lpstr>Snímek 9</vt:lpstr>
      <vt:lpstr>Snímek 10</vt:lpstr>
      <vt:lpstr>Snímek 11</vt:lpstr>
      <vt:lpstr>Snímek 12</vt:lpstr>
      <vt:lpstr>Snímek 13</vt:lpstr>
      <vt:lpstr>Snímek 14</vt:lpstr>
      <vt:lpstr>Snímek 15</vt:lpstr>
      <vt:lpstr>Snímek 16</vt:lpstr>
      <vt:lpstr>Snímek 17</vt:lpstr>
      <vt:lpstr>Snímek 18</vt:lpstr>
      <vt:lpstr>Snímek 19</vt:lpstr>
      <vt:lpstr>Snímek 20</vt:lpstr>
      <vt:lpstr>Snímek 21</vt:lpstr>
      <vt:lpstr>Snímek 22</vt:lpstr>
      <vt:lpstr>Snímek 23</vt:lpstr>
      <vt:lpstr>Snímek 24</vt:lpstr>
      <vt:lpstr>Snímek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Miloslav Khas</dc:creator>
  <cp:lastModifiedBy>PC</cp:lastModifiedBy>
  <cp:revision>35</cp:revision>
  <dcterms:created xsi:type="dcterms:W3CDTF">2011-05-22T11:26:05Z</dcterms:created>
  <dcterms:modified xsi:type="dcterms:W3CDTF">2011-05-23T18:38:45Z</dcterms:modified>
</cp:coreProperties>
</file>