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7" r:id="rId1"/>
  </p:sldMasterIdLst>
  <p:sldIdLst>
    <p:sldId id="256" r:id="rId2"/>
    <p:sldId id="335" r:id="rId3"/>
    <p:sldId id="336" r:id="rId4"/>
    <p:sldId id="344" r:id="rId5"/>
    <p:sldId id="345" r:id="rId6"/>
    <p:sldId id="346" r:id="rId7"/>
    <p:sldId id="348" r:id="rId8"/>
    <p:sldId id="347" r:id="rId9"/>
    <p:sldId id="350" r:id="rId10"/>
    <p:sldId id="349" r:id="rId11"/>
    <p:sldId id="352" r:id="rId12"/>
    <p:sldId id="351" r:id="rId13"/>
    <p:sldId id="337" r:id="rId14"/>
    <p:sldId id="343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rgbClr val="3C605F"/>
      </a:buClr>
      <a:buSzPct val="75000"/>
      <a:buFont typeface="Wingdings" pitchFamily="2" charset="2"/>
      <a:buChar char="n"/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3C605F"/>
      </a:buClr>
      <a:buSzPct val="75000"/>
      <a:buFont typeface="Wingdings" pitchFamily="2" charset="2"/>
      <a:buChar char="n"/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3C605F"/>
      </a:buClr>
      <a:buSzPct val="75000"/>
      <a:buFont typeface="Wingdings" pitchFamily="2" charset="2"/>
      <a:buChar char="n"/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3C605F"/>
      </a:buClr>
      <a:buSzPct val="75000"/>
      <a:buFont typeface="Wingdings" pitchFamily="2" charset="2"/>
      <a:buChar char="n"/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3C605F"/>
      </a:buClr>
      <a:buSzPct val="75000"/>
      <a:buFont typeface="Wingdings" pitchFamily="2" charset="2"/>
      <a:buChar char="n"/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EAEAEA"/>
    <a:srgbClr val="C0C0C0"/>
    <a:srgbClr val="5F5F5F"/>
    <a:srgbClr val="969696"/>
    <a:srgbClr val="3C605F"/>
    <a:srgbClr val="85BA68"/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>
        <p:scale>
          <a:sx n="70" d="100"/>
          <a:sy n="70" d="100"/>
        </p:scale>
        <p:origin x="-8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oriz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333"/>
          <a:stretch>
            <a:fillRect/>
          </a:stretch>
        </p:blipFill>
        <p:spPr bwMode="auto">
          <a:xfrm>
            <a:off x="0" y="0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/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A95F3-4137-4F44-B494-D7C63B79EC0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146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0BC4-7671-472B-8775-80F992329E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370454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A0517-5CCA-46B5-B2D0-F2F114154E8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05490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62BF1-AFAE-43AA-B389-48B1E55674B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62061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/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B272F-AB6C-4DE1-A7D0-57570D2E93A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423922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6FB26-456F-4B8B-8230-C420C33633E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02388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8E500-068D-444A-9EB6-8B1697CBA28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75021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0E629-A22D-42FA-A874-89019D8458B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438516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D19C0-3F9E-4AE0-860C-8262B720A11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093943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F818E-6A78-4B75-9B84-B19BE66A16E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299368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oriz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k-SK" noProof="0" smtClean="0"/>
              <a:t>Ak chcete pridať obrázok, kliknite na ikonu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88A67-AB2D-48D9-BEA9-BF15F83F019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xmlns="" val="11582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horizon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C6633A4-3572-44F0-B264-ED752B1A2ED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44" r:id="rId2"/>
    <p:sldLayoutId id="2147483753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4" r:id="rId9"/>
    <p:sldLayoutId id="2147483750" r:id="rId10"/>
    <p:sldLayoutId id="21474837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all" spc="5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Narrow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lr>
          <a:schemeClr val="tx2"/>
        </a:buClr>
        <a:buFont typeface="Arial" charset="0"/>
        <a:buChar char="•"/>
        <a:defRPr sz="1700" kern="1200" spc="3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7808" y="1071546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REALIZÁCIA Vzdialených </a:t>
            </a:r>
            <a:r>
              <a:rPr lang="sk-SK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experimentov </a:t>
            </a:r>
            <a:r>
              <a:rPr lang="sk-SK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pomocou prvkov priemyselnej automatizácie</a:t>
            </a:r>
            <a:endParaRPr lang="sk-SK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14480" y="3929066"/>
            <a:ext cx="5672102" cy="1214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eaLnBrk="1" fontAlgn="auto" hangingPunct="1">
              <a:spcAft>
                <a:spcPts val="600"/>
              </a:spcAft>
              <a:buClr>
                <a:schemeClr val="tx2"/>
              </a:buClr>
              <a:buSzTx/>
              <a:buNone/>
              <a:defRPr/>
            </a:pPr>
            <a:r>
              <a:rPr kumimoji="0" lang="sk-SK" sz="2800" spc="30" dirty="0" smtClean="0">
                <a:solidFill>
                  <a:schemeClr val="tx2"/>
                </a:solidFill>
              </a:rPr>
              <a:t>Olympiáda techniky 2011</a:t>
            </a:r>
            <a:endParaRPr kumimoji="0" lang="sk-SK" sz="2800" spc="30" dirty="0" smtClean="0">
              <a:solidFill>
                <a:schemeClr val="tx2"/>
              </a:solidFill>
            </a:endParaRPr>
          </a:p>
          <a:p>
            <a:pPr lvl="0" algn="ctr" eaLnBrk="1" fontAlgn="auto" hangingPunct="1">
              <a:spcAft>
                <a:spcPts val="600"/>
              </a:spcAft>
              <a:buClr>
                <a:schemeClr val="tx2"/>
              </a:buClr>
              <a:buSzTx/>
              <a:buNone/>
              <a:defRPr/>
            </a:pPr>
            <a:r>
              <a:rPr kumimoji="0" lang="sk-SK" sz="2800" spc="30" dirty="0" smtClean="0">
                <a:solidFill>
                  <a:schemeClr val="tx2"/>
                </a:solidFill>
              </a:rPr>
              <a:t>Plzeň 24. Máj 2011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endParaRPr kumimoji="0" lang="sk-SK" sz="2800" b="0" i="0" u="none" strike="noStrike" kern="1200" cap="none" spc="3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43368" y="6000768"/>
            <a:ext cx="2028764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sz="2000" spc="30" dirty="0" smtClean="0">
                <a:solidFill>
                  <a:schemeClr val="tx2"/>
                </a:solidFill>
                <a:latin typeface="+mn-lt"/>
              </a:rPr>
              <a:t>Mgr. Peter Kuna</a:t>
            </a:r>
            <a:endParaRPr kumimoji="0" lang="sk-SK" sz="2000" b="0" i="0" u="none" strike="noStrike" kern="1200" cap="none" spc="3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endParaRPr kumimoji="0" lang="sk-SK" sz="2800" b="0" i="0" u="none" strike="noStrike" kern="1200" cap="none" spc="3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14356"/>
            <a:ext cx="7924800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realizácia</a:t>
            </a: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VZDIALENÉHO EXPERIMENTU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7158" y="2500306"/>
            <a:ext cx="8215370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Negatíva:</a:t>
            </a:r>
            <a:endParaRPr lang="sk-SK" sz="33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57290" y="3143248"/>
            <a:ext cx="7358114" cy="10715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vysoká cena </a:t>
            </a:r>
            <a:r>
              <a:rPr lang="sk-SK" sz="3300" dirty="0" err="1" smtClean="0"/>
              <a:t>remote</a:t>
            </a:r>
            <a:r>
              <a:rPr lang="sk-SK" sz="3300" dirty="0" smtClean="0"/>
              <a:t> </a:t>
            </a:r>
            <a:r>
              <a:rPr lang="sk-SK" sz="3300" dirty="0" err="1" smtClean="0"/>
              <a:t>control</a:t>
            </a:r>
            <a:r>
              <a:rPr lang="sk-SK" sz="3300" dirty="0" smtClean="0"/>
              <a:t> PLC systémov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z</a:t>
            </a:r>
            <a:r>
              <a:rPr lang="sk-SK" sz="3300" dirty="0" smtClean="0"/>
              <a:t>ložitý systém programovania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endParaRPr lang="sk-SK" sz="3300" dirty="0" smtClean="0"/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endParaRPr lang="sk-SK" sz="3300" dirty="0" smtClean="0"/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None/>
              <a:defRPr/>
            </a:pPr>
            <a:endParaRPr lang="sk-SK" sz="3300" dirty="0" smtClean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47728" y="1285860"/>
            <a:ext cx="7924800" cy="57150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400" b="1" i="0" u="none" strike="noStrike" kern="1200" cap="all" spc="5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PLC riadiaci</a:t>
            </a:r>
            <a:r>
              <a:rPr kumimoji="0" lang="sk-SK" sz="2400" b="1" i="0" u="none" strike="noStrike" kern="1200" cap="all" spc="50" normalizeH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systém</a:t>
            </a:r>
            <a:endParaRPr kumimoji="0" lang="sk-SK" sz="2400" b="1" i="0" u="none" strike="noStrike" kern="1200" cap="all" spc="5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14356"/>
            <a:ext cx="7924800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realizácia</a:t>
            </a: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VZDIALENÉHO EXPERIMENTU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14282" y="2071678"/>
            <a:ext cx="2786082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Úlohy:</a:t>
            </a:r>
            <a:endParaRPr lang="sk-SK" sz="33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57224" y="2714620"/>
            <a:ext cx="7929586" cy="1928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r</a:t>
            </a:r>
            <a:r>
              <a:rPr lang="sk-SK" sz="3300" dirty="0" smtClean="0"/>
              <a:t>ealizovať vzdialený experiment s použitím jednoduchého PLC systému</a:t>
            </a:r>
          </a:p>
          <a:p>
            <a:pPr marL="536575" indent="-536575" algn="just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navrhnúť a vytvoriť komunikačný a riadiaci (</a:t>
            </a:r>
            <a:r>
              <a:rPr lang="sk-SK" sz="3300" dirty="0" err="1" smtClean="0"/>
              <a:t>remote</a:t>
            </a:r>
            <a:r>
              <a:rPr lang="sk-SK" sz="3300" dirty="0" smtClean="0"/>
              <a:t> </a:t>
            </a:r>
            <a:r>
              <a:rPr lang="sk-SK" sz="3300" dirty="0" err="1" smtClean="0"/>
              <a:t>control</a:t>
            </a:r>
            <a:r>
              <a:rPr lang="sk-SK" sz="3300" dirty="0" smtClean="0"/>
              <a:t>) pre tento jednoduchý PLC systé</a:t>
            </a:r>
            <a:r>
              <a:rPr lang="sk-SK" sz="3300" dirty="0" smtClean="0"/>
              <a:t>m</a:t>
            </a:r>
          </a:p>
          <a:p>
            <a:pPr marL="536575" indent="-536575" algn="just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vyriešiť technické problémy súvisiace s implementáciou jednoduchého PLC systému </a:t>
            </a:r>
            <a:endParaRPr lang="sk-SK" sz="3300" dirty="0" smtClean="0"/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None/>
              <a:defRPr/>
            </a:pPr>
            <a:endParaRPr lang="sk-SK" sz="3300" dirty="0" smtClean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47728" y="1285860"/>
            <a:ext cx="7924800" cy="57150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400" b="1" i="0" u="none" strike="noStrike" kern="1200" cap="all" spc="5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PLC riadiaci</a:t>
            </a:r>
            <a:r>
              <a:rPr kumimoji="0" lang="sk-SK" sz="2400" b="1" i="0" u="none" strike="noStrike" kern="1200" cap="all" spc="50" normalizeH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systém</a:t>
            </a:r>
            <a:endParaRPr kumimoji="0" lang="sk-SK" sz="2400" b="1" i="0" u="none" strike="noStrike" kern="1200" cap="all" spc="5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28604"/>
            <a:ext cx="7924800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PLC EATON MOELLER </a:t>
            </a:r>
            <a:r>
              <a:rPr lang="sk-SK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EASy</a:t>
            </a: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512 DC-RC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28662" y="2500306"/>
            <a:ext cx="7358114" cy="257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8 digitálnych vstupov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4 digitálne výstupy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2 analógové vstupy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žiaden analógový výstup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b</a:t>
            </a:r>
            <a:r>
              <a:rPr lang="sk-SK" sz="3300" dirty="0" smtClean="0"/>
              <a:t>itový kombinačný automat 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endParaRPr lang="sk-SK" sz="3300" dirty="0" smtClean="0"/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None/>
              <a:defRPr/>
            </a:pPr>
            <a:endParaRPr lang="sk-SK" sz="3300" dirty="0" smtClean="0"/>
          </a:p>
        </p:txBody>
      </p:sp>
      <p:pic>
        <p:nvPicPr>
          <p:cNvPr id="5" name="Obrázok 4" descr="000-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2717962"/>
            <a:ext cx="1817891" cy="2211236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14282" y="1357298"/>
            <a:ext cx="4357718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Technická špecifikácia:</a:t>
            </a:r>
            <a:endParaRPr lang="sk-SK" sz="3300" dirty="0" smtClean="0"/>
          </a:p>
        </p:txBody>
      </p:sp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dĺžnik 25"/>
          <p:cNvSpPr/>
          <p:nvPr/>
        </p:nvSpPr>
        <p:spPr>
          <a:xfrm>
            <a:off x="214282" y="1071546"/>
            <a:ext cx="8429684" cy="5643602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42852"/>
            <a:ext cx="7924800" cy="7239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Bloková schéma riešenia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285720" y="3857628"/>
            <a:ext cx="5572164" cy="2714644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285720" y="1285860"/>
            <a:ext cx="5572164" cy="2428892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2285984" y="1357298"/>
            <a:ext cx="1714512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  <a:endParaRPr lang="sk-SK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BlokTextu 22"/>
          <p:cNvSpPr txBox="1"/>
          <p:nvPr/>
        </p:nvSpPr>
        <p:spPr>
          <a:xfrm>
            <a:off x="428596" y="2627990"/>
            <a:ext cx="3429024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dirty="0" smtClean="0">
                <a:solidFill>
                  <a:schemeClr val="bg2"/>
                </a:solidFill>
              </a:rPr>
              <a:t>Snímač rýchlosti otáčok</a:t>
            </a:r>
            <a:endParaRPr lang="sk-SK" sz="2000" dirty="0">
              <a:solidFill>
                <a:schemeClr val="bg2"/>
              </a:solidFill>
            </a:endParaRPr>
          </a:p>
        </p:txBody>
      </p:sp>
      <p:sp>
        <p:nvSpPr>
          <p:cNvPr id="24" name="BlokTextu 23"/>
          <p:cNvSpPr txBox="1"/>
          <p:nvPr/>
        </p:nvSpPr>
        <p:spPr>
          <a:xfrm>
            <a:off x="428596" y="3156574"/>
            <a:ext cx="3429024" cy="4001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dirty="0" smtClean="0">
                <a:solidFill>
                  <a:schemeClr val="bg2"/>
                </a:solidFill>
              </a:rPr>
              <a:t>Snímač prúdenia vzduchu</a:t>
            </a:r>
            <a:endParaRPr lang="sk-SK" sz="2000" dirty="0">
              <a:solidFill>
                <a:schemeClr val="bg2"/>
              </a:solidFill>
            </a:endParaRPr>
          </a:p>
        </p:txBody>
      </p:sp>
      <p:sp>
        <p:nvSpPr>
          <p:cNvPr id="25" name="BlokTextu 24"/>
          <p:cNvSpPr txBox="1"/>
          <p:nvPr/>
        </p:nvSpPr>
        <p:spPr>
          <a:xfrm>
            <a:off x="2214546" y="1842172"/>
            <a:ext cx="1643074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dirty="0" smtClean="0">
                <a:solidFill>
                  <a:schemeClr val="bg2"/>
                </a:solidFill>
              </a:rPr>
              <a:t>Frekvenčný menič</a:t>
            </a:r>
            <a:endParaRPr lang="sk-SK" sz="2000" dirty="0">
              <a:solidFill>
                <a:schemeClr val="bg2"/>
              </a:solidFill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428596" y="1842172"/>
            <a:ext cx="1643074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dirty="0" smtClean="0">
                <a:solidFill>
                  <a:schemeClr val="bg2"/>
                </a:solidFill>
              </a:rPr>
              <a:t>3 fázový motor</a:t>
            </a:r>
            <a:endParaRPr lang="sk-SK" sz="2000" dirty="0">
              <a:solidFill>
                <a:schemeClr val="bg2"/>
              </a:solidFill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4071934" y="1842172"/>
            <a:ext cx="1643074" cy="17297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endParaRPr lang="sk-SK" sz="2000" dirty="0" smtClean="0">
              <a:solidFill>
                <a:schemeClr val="bg2"/>
              </a:solidFill>
            </a:endParaRPr>
          </a:p>
          <a:p>
            <a:pPr algn="ctr">
              <a:buNone/>
            </a:pPr>
            <a:endParaRPr lang="sk-SK" sz="1200" dirty="0" smtClean="0">
              <a:solidFill>
                <a:schemeClr val="bg2"/>
              </a:solidFill>
            </a:endParaRPr>
          </a:p>
          <a:p>
            <a:pPr algn="ctr">
              <a:buNone/>
            </a:pPr>
            <a:r>
              <a:rPr lang="sk-SK" sz="2000" dirty="0" smtClean="0">
                <a:solidFill>
                  <a:schemeClr val="bg2"/>
                </a:solidFill>
              </a:rPr>
              <a:t>PLC</a:t>
            </a:r>
          </a:p>
          <a:p>
            <a:pPr algn="ctr">
              <a:buNone/>
            </a:pPr>
            <a:r>
              <a:rPr lang="sk-SK" sz="2000" dirty="0" err="1" smtClean="0">
                <a:solidFill>
                  <a:schemeClr val="bg2"/>
                </a:solidFill>
              </a:rPr>
              <a:t>Easy</a:t>
            </a:r>
            <a:r>
              <a:rPr lang="sk-SK" sz="2000" dirty="0" smtClean="0">
                <a:solidFill>
                  <a:schemeClr val="bg2"/>
                </a:solidFill>
              </a:rPr>
              <a:t> 512</a:t>
            </a:r>
          </a:p>
          <a:p>
            <a:pPr algn="ctr">
              <a:buNone/>
            </a:pPr>
            <a:endParaRPr lang="sk-SK" sz="2000" dirty="0">
              <a:solidFill>
                <a:schemeClr val="bg2"/>
              </a:solidFill>
            </a:endParaRPr>
          </a:p>
        </p:txBody>
      </p:sp>
      <p:sp>
        <p:nvSpPr>
          <p:cNvPr id="29" name="Šípka doľava 28"/>
          <p:cNvSpPr/>
          <p:nvPr/>
        </p:nvSpPr>
        <p:spPr>
          <a:xfrm>
            <a:off x="1785918" y="2071678"/>
            <a:ext cx="571504" cy="27056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Šípka doprava 30"/>
          <p:cNvSpPr/>
          <p:nvPr/>
        </p:nvSpPr>
        <p:spPr>
          <a:xfrm>
            <a:off x="3786182" y="2714620"/>
            <a:ext cx="571504" cy="27056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Šípka doprava 31"/>
          <p:cNvSpPr/>
          <p:nvPr/>
        </p:nvSpPr>
        <p:spPr>
          <a:xfrm>
            <a:off x="3786182" y="3214686"/>
            <a:ext cx="571504" cy="27056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BlokTextu 33"/>
          <p:cNvSpPr txBox="1"/>
          <p:nvPr/>
        </p:nvSpPr>
        <p:spPr>
          <a:xfrm>
            <a:off x="2285984" y="3929066"/>
            <a:ext cx="1714512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</a:t>
            </a:r>
            <a:endParaRPr lang="sk-SK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BlokTextu 37"/>
          <p:cNvSpPr txBox="1"/>
          <p:nvPr/>
        </p:nvSpPr>
        <p:spPr>
          <a:xfrm>
            <a:off x="428596" y="4429132"/>
            <a:ext cx="5214974" cy="99719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1800" b="1" dirty="0" smtClean="0">
                <a:solidFill>
                  <a:schemeClr val="bg2"/>
                </a:solidFill>
              </a:rPr>
              <a:t>OPC Server</a:t>
            </a:r>
          </a:p>
          <a:p>
            <a:pPr>
              <a:buFontTx/>
              <a:buChar char="-"/>
            </a:pPr>
            <a:r>
              <a:rPr lang="sk-SK" sz="1800" dirty="0" smtClean="0">
                <a:solidFill>
                  <a:schemeClr val="bg2"/>
                </a:solidFill>
              </a:rPr>
              <a:t> </a:t>
            </a:r>
            <a:r>
              <a:rPr lang="sk-SK" sz="1600" dirty="0" smtClean="0">
                <a:solidFill>
                  <a:schemeClr val="bg2"/>
                </a:solidFill>
              </a:rPr>
              <a:t>komunikácia s PLC</a:t>
            </a:r>
          </a:p>
          <a:p>
            <a:pPr>
              <a:buFontTx/>
              <a:buChar char="-"/>
            </a:pPr>
            <a:r>
              <a:rPr lang="sk-SK" sz="1600" dirty="0" smtClean="0">
                <a:solidFill>
                  <a:schemeClr val="bg2"/>
                </a:solidFill>
              </a:rPr>
              <a:t> komunikácia so serverovou aplikáciou</a:t>
            </a:r>
          </a:p>
        </p:txBody>
      </p:sp>
      <p:sp>
        <p:nvSpPr>
          <p:cNvPr id="39" name="BlokTextu 38"/>
          <p:cNvSpPr txBox="1"/>
          <p:nvPr/>
        </p:nvSpPr>
        <p:spPr>
          <a:xfrm>
            <a:off x="428596" y="5500702"/>
            <a:ext cx="5214974" cy="99719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1800" b="1" dirty="0" smtClean="0">
                <a:solidFill>
                  <a:schemeClr val="bg2"/>
                </a:solidFill>
              </a:rPr>
              <a:t>Server (WEB)</a:t>
            </a:r>
          </a:p>
          <a:p>
            <a:pPr>
              <a:buFontTx/>
              <a:buChar char="-"/>
            </a:pPr>
            <a:r>
              <a:rPr lang="sk-SK" sz="1800" dirty="0" smtClean="0">
                <a:solidFill>
                  <a:schemeClr val="bg2"/>
                </a:solidFill>
              </a:rPr>
              <a:t> </a:t>
            </a:r>
            <a:r>
              <a:rPr lang="sk-SK" sz="1600" dirty="0" smtClean="0">
                <a:solidFill>
                  <a:schemeClr val="bg2"/>
                </a:solidFill>
              </a:rPr>
              <a:t>komunikácia s OPC serverom</a:t>
            </a:r>
          </a:p>
          <a:p>
            <a:pPr>
              <a:buFontTx/>
              <a:buChar char="-"/>
            </a:pPr>
            <a:r>
              <a:rPr lang="sk-SK" sz="1600" dirty="0" smtClean="0">
                <a:solidFill>
                  <a:schemeClr val="bg2"/>
                </a:solidFill>
              </a:rPr>
              <a:t> komunikácia s klientom</a:t>
            </a:r>
          </a:p>
        </p:txBody>
      </p:sp>
      <p:sp>
        <p:nvSpPr>
          <p:cNvPr id="37" name="Obojsmerná vodorovná šípka 36"/>
          <p:cNvSpPr/>
          <p:nvPr/>
        </p:nvSpPr>
        <p:spPr>
          <a:xfrm rot="5400000">
            <a:off x="4214810" y="3857628"/>
            <a:ext cx="1571636" cy="285752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Obojsmerná vodorovná šípka 39"/>
          <p:cNvSpPr/>
          <p:nvPr/>
        </p:nvSpPr>
        <p:spPr>
          <a:xfrm rot="5400000">
            <a:off x="4651034" y="5278792"/>
            <a:ext cx="699188" cy="285752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1" name="Obdĺžnik 40"/>
          <p:cNvSpPr/>
          <p:nvPr/>
        </p:nvSpPr>
        <p:spPr>
          <a:xfrm>
            <a:off x="6000760" y="4429132"/>
            <a:ext cx="2533302" cy="2143140"/>
          </a:xfrm>
          <a:prstGeom prst="rect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42" name="BlokTextu 41"/>
          <p:cNvSpPr txBox="1"/>
          <p:nvPr/>
        </p:nvSpPr>
        <p:spPr>
          <a:xfrm>
            <a:off x="6215075" y="4500570"/>
            <a:ext cx="2071701" cy="4001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</a:t>
            </a:r>
            <a:endParaRPr lang="sk-SK" sz="20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BlokTextu 42"/>
          <p:cNvSpPr txBox="1"/>
          <p:nvPr/>
        </p:nvSpPr>
        <p:spPr>
          <a:xfrm>
            <a:off x="6143636" y="5143512"/>
            <a:ext cx="2286016" cy="1360372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sk-SK" sz="2000" b="1" dirty="0" smtClean="0">
                <a:solidFill>
                  <a:schemeClr val="bg2"/>
                </a:solidFill>
              </a:rPr>
              <a:t>Klientska </a:t>
            </a:r>
          </a:p>
          <a:p>
            <a:pPr algn="ctr">
              <a:buNone/>
            </a:pPr>
            <a:r>
              <a:rPr lang="sk-SK" sz="2000" b="1" dirty="0" smtClean="0">
                <a:solidFill>
                  <a:schemeClr val="bg2"/>
                </a:solidFill>
              </a:rPr>
              <a:t>WEB aplikácia</a:t>
            </a:r>
          </a:p>
          <a:p>
            <a:pPr algn="ctr">
              <a:buNone/>
            </a:pPr>
            <a:endParaRPr lang="sk-SK" b="1" dirty="0" smtClean="0">
              <a:solidFill>
                <a:schemeClr val="bg2"/>
              </a:solidFill>
            </a:endParaRPr>
          </a:p>
        </p:txBody>
      </p:sp>
      <p:sp>
        <p:nvSpPr>
          <p:cNvPr id="22" name="Obojsmerná vodorovná šípka 21"/>
          <p:cNvSpPr/>
          <p:nvPr/>
        </p:nvSpPr>
        <p:spPr>
          <a:xfrm>
            <a:off x="5286380" y="6072206"/>
            <a:ext cx="1214446" cy="285752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Obojsmerná vodorovná šípka 43"/>
          <p:cNvSpPr/>
          <p:nvPr/>
        </p:nvSpPr>
        <p:spPr>
          <a:xfrm>
            <a:off x="3571868" y="2143116"/>
            <a:ext cx="857256" cy="285752"/>
          </a:xfrm>
          <a:prstGeom prst="left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139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928934"/>
            <a:ext cx="7924800" cy="8683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za pozornosť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8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3112368"/>
            <a:ext cx="8208912" cy="1252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algn="just" eaLnBrk="1" fontAlgn="auto" hangingPunct="1">
              <a:buClr>
                <a:schemeClr val="tx1"/>
              </a:buClr>
              <a:buSzPct val="100000"/>
              <a:buFont typeface="+mj-lt"/>
              <a:buAutoNum type="arabicPeriod" startAt="2"/>
              <a:defRPr/>
            </a:pPr>
            <a:endParaRPr lang="sk-SK" sz="2800" dirty="0" smtClean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928926" y="3286124"/>
            <a:ext cx="3314648" cy="1928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sz="2800" spc="30" dirty="0" smtClean="0">
                <a:solidFill>
                  <a:schemeClr val="tx2"/>
                </a:solidFill>
                <a:latin typeface="+mn-lt"/>
              </a:rPr>
              <a:t>Mgr. Peter Kuna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sz="2800" b="0" i="0" u="none" strike="noStrike" kern="1200" cap="none" spc="3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Interný doktorand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sz="2800" spc="30" dirty="0" smtClean="0">
                <a:solidFill>
                  <a:schemeClr val="tx2"/>
                </a:solidFill>
                <a:latin typeface="+mn-lt"/>
              </a:rPr>
              <a:t>1. ročník</a:t>
            </a:r>
            <a:endParaRPr kumimoji="0" lang="sk-SK" sz="2800" b="0" i="0" u="none" strike="noStrike" kern="1200" cap="none" spc="3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71472" y="428604"/>
            <a:ext cx="7929618" cy="1928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b="1" spc="3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Univerzita Konštantína filozofa v Nitre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b="1" i="0" u="none" strike="noStrike" kern="1200" cap="none" spc="3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Pedagogická</a:t>
            </a:r>
            <a:r>
              <a:rPr kumimoji="0" lang="sk-SK" b="1" i="0" u="none" strike="noStrike" kern="1200" cap="none" spc="30" normalizeH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fakulta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sk-SK" b="1" spc="30" baseline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Katedra</a:t>
            </a:r>
            <a:r>
              <a:rPr kumimoji="0" lang="sk-SK" b="1" spc="3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Techniky a Informačných technológií</a:t>
            </a:r>
            <a:endParaRPr kumimoji="0" lang="sk-SK" b="1" i="0" u="none" strike="noStrike" kern="1200" cap="none" spc="30" normalizeH="0" baseline="0" noProof="0" dirty="0" smtClean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/>
            </a:pPr>
            <a:endParaRPr kumimoji="0" lang="sk-SK" sz="2800" b="0" i="0" u="none" strike="noStrike" kern="1200" cap="none" spc="3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75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47646"/>
            <a:ext cx="7924800" cy="7239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Vzdialený reálny experiment</a:t>
            </a:r>
            <a:endParaRPr lang="sk-SK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ázok 5" descr="remoteLa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711" y="3071810"/>
            <a:ext cx="4571429" cy="2539683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7158" y="1428736"/>
            <a:ext cx="850112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Reálny fyzikálny, chemický a iný experiment</a:t>
            </a:r>
            <a:endParaRPr lang="sk-SK" sz="33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57158" y="2071678"/>
            <a:ext cx="850112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Riadený na diaľku – </a:t>
            </a:r>
            <a:r>
              <a:rPr lang="en-US" sz="3300" dirty="0" smtClean="0"/>
              <a:t>Remote Control</a:t>
            </a:r>
            <a:r>
              <a:rPr lang="sk-SK" sz="3300" dirty="0" smtClean="0"/>
              <a:t> - Internet</a:t>
            </a:r>
            <a:endParaRPr lang="en-US" sz="3300" dirty="0" smtClean="0"/>
          </a:p>
        </p:txBody>
      </p:sp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47646"/>
            <a:ext cx="7924800" cy="7239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Meranie prúdenia vzduchu</a:t>
            </a:r>
            <a:endParaRPr lang="sk-SK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7158" y="1428736"/>
            <a:ext cx="850112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Ventilátor, trubica, </a:t>
            </a:r>
            <a:r>
              <a:rPr lang="sk-SK" sz="3300" dirty="0" err="1" smtClean="0"/>
              <a:t>pitotova</a:t>
            </a:r>
            <a:r>
              <a:rPr lang="sk-SK" sz="3300" dirty="0" smtClean="0"/>
              <a:t> trubica, U trubica  </a:t>
            </a:r>
            <a:endParaRPr lang="sk-SK" sz="33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57158" y="2071678"/>
            <a:ext cx="850112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použijeme </a:t>
            </a:r>
            <a:r>
              <a:rPr lang="sk-SK" sz="3300" dirty="0" err="1" smtClean="0"/>
              <a:t>Bernoulliho</a:t>
            </a:r>
            <a:r>
              <a:rPr lang="sk-SK" sz="3300" dirty="0" smtClean="0"/>
              <a:t> vzťah </a:t>
            </a:r>
            <a:endParaRPr lang="en-US" sz="3300" dirty="0" smtClean="0"/>
          </a:p>
        </p:txBody>
      </p:sp>
      <p:sp>
        <p:nvSpPr>
          <p:cNvPr id="14" name="Obdĺžnik 13"/>
          <p:cNvSpPr/>
          <p:nvPr/>
        </p:nvSpPr>
        <p:spPr>
          <a:xfrm>
            <a:off x="4714876" y="3143248"/>
            <a:ext cx="3643338" cy="22860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5" name="Obrázok 14" descr="prandt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214701"/>
            <a:ext cx="3333750" cy="2143125"/>
          </a:xfrm>
          <a:prstGeom prst="rect">
            <a:avLst/>
          </a:prstGeom>
        </p:spPr>
      </p:pic>
      <p:pic>
        <p:nvPicPr>
          <p:cNvPr id="16" name="Obrázok 15" descr="The-Pitot-Tube_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143248"/>
            <a:ext cx="3429024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47646"/>
            <a:ext cx="7924800" cy="7239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6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Bernoulliho</a:t>
            </a:r>
            <a:r>
              <a:rPr lang="sk-SK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princíp</a:t>
            </a:r>
            <a:endParaRPr lang="sk-SK" sz="3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7158" y="1428736"/>
            <a:ext cx="850112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Konštrukcia meracích prístrojov</a:t>
            </a:r>
            <a:endParaRPr lang="sk-SK" sz="3300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57158" y="2071678"/>
            <a:ext cx="8501122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Použitie: priemyselná automatizácia, letectvo ...</a:t>
            </a:r>
            <a:endParaRPr lang="en-US" sz="3300" dirty="0" smtClean="0"/>
          </a:p>
        </p:txBody>
      </p:sp>
      <p:pic>
        <p:nvPicPr>
          <p:cNvPr id="9" name="Obrázok 8" descr="F4F-3_new_pitot_tube_of_later_mod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144" y="2928934"/>
            <a:ext cx="3940244" cy="2643206"/>
          </a:xfrm>
          <a:prstGeom prst="rect">
            <a:avLst/>
          </a:prstGeom>
        </p:spPr>
      </p:pic>
      <p:pic>
        <p:nvPicPr>
          <p:cNvPr id="10" name="Obrázok 9" descr="pitot-tub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928934"/>
            <a:ext cx="3929090" cy="2643206"/>
          </a:xfrm>
          <a:prstGeom prst="rect">
            <a:avLst/>
          </a:prstGeom>
        </p:spPr>
      </p:pic>
      <p:pic>
        <p:nvPicPr>
          <p:cNvPr id="11" name="Obrázok 10" descr="916168aca58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2928934"/>
            <a:ext cx="3929090" cy="267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85728"/>
            <a:ext cx="7924800" cy="107157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Technické požiadavky pre REALIZÁCIU nášho VZDIALENÉHO EXPERIMENTU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7158" y="2071678"/>
            <a:ext cx="8215370" cy="207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Riadenie otáčok 3f motora – prúdenie vzduchu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Meranie prúdenia vzduchu – validácia výpočtov</a:t>
            </a:r>
            <a:endParaRPr lang="sk-SK" sz="3300" dirty="0" smtClean="0"/>
          </a:p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Riadenie na diaľku + prenos obrazu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None/>
              <a:defRPr/>
            </a:pPr>
            <a:endParaRPr lang="sk-SK" sz="3300" dirty="0" smtClean="0"/>
          </a:p>
        </p:txBody>
      </p:sp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14356"/>
            <a:ext cx="7924800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realizácia</a:t>
            </a: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VZDIALENÉHO EXPERIMENTU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47728" y="1285860"/>
            <a:ext cx="7924800" cy="57150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400" b="1" i="0" u="none" strike="noStrike" kern="1200" cap="all" spc="5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Systém ISES</a:t>
            </a:r>
          </a:p>
        </p:txBody>
      </p:sp>
      <p:pic>
        <p:nvPicPr>
          <p:cNvPr id="9" name="Obrázok 8" descr="schema_ises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552700"/>
            <a:ext cx="7929621" cy="237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14356"/>
            <a:ext cx="7924800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realizácia</a:t>
            </a: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VZDIALENÉHO EXPERIMENTU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57158" y="2357430"/>
            <a:ext cx="821537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defRPr/>
            </a:pPr>
            <a:r>
              <a:rPr lang="sk-SK" sz="3300" dirty="0" smtClean="0"/>
              <a:t>Negatíva:</a:t>
            </a:r>
            <a:endParaRPr lang="sk-SK" sz="33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57290" y="3214686"/>
            <a:ext cx="7358114" cy="25717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charset="0"/>
              <a:buChar char="•"/>
              <a:defRPr sz="1700" kern="1200" spc="3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neexistencia niektorých druhov snímačov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nekompatibilita s priemyselnými snímačmi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nekompatibilita s prvkami priemyselnej automatizácie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súčasný prenos obrazu dvoch kamier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r>
              <a:rPr lang="sk-SK" sz="3300" dirty="0" smtClean="0"/>
              <a:t>v</a:t>
            </a:r>
            <a:r>
              <a:rPr lang="sk-SK" sz="3300" dirty="0" smtClean="0"/>
              <a:t>ysoká cena</a:t>
            </a:r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FontTx/>
              <a:buChar char="-"/>
              <a:defRPr/>
            </a:pPr>
            <a:endParaRPr lang="sk-SK" sz="3300" dirty="0" smtClean="0"/>
          </a:p>
          <a:p>
            <a:pPr marL="536575" indent="-536575" eaLnBrk="1" fontAlgn="auto" hangingPunct="1">
              <a:buClr>
                <a:schemeClr val="tx1"/>
              </a:buClr>
              <a:buSzPct val="100000"/>
              <a:buNone/>
              <a:defRPr/>
            </a:pPr>
            <a:endParaRPr lang="sk-SK" sz="33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47728" y="1285860"/>
            <a:ext cx="7924800" cy="57150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400" b="1" i="0" u="none" strike="noStrike" kern="1200" cap="all" spc="5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Systém ISES</a:t>
            </a:r>
          </a:p>
        </p:txBody>
      </p:sp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14356"/>
            <a:ext cx="7924800" cy="5715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realizácia</a:t>
            </a:r>
            <a:r>
              <a:rPr lang="sk-SK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VZDIALENÉHO EXPERIMENTU</a:t>
            </a:r>
            <a:endParaRPr lang="sk-SK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47728" y="1285860"/>
            <a:ext cx="7924800" cy="57150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2400" b="1" i="0" u="none" strike="noStrike" kern="1200" cap="all" spc="5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Prvky priemyselnej automatizácie</a:t>
            </a:r>
          </a:p>
        </p:txBody>
      </p:sp>
      <p:pic>
        <p:nvPicPr>
          <p:cNvPr id="5" name="Obrázok 4" descr="schemaPL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672" y="2319343"/>
            <a:ext cx="632460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226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">
  <a:themeElements>
    <a:clrScheme name="Horizont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2829</TotalTime>
  <Words>280</Words>
  <Application>Microsoft Office PowerPoint</Application>
  <PresentationFormat>Prezentácia na obrazovke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15" baseType="lpstr">
      <vt:lpstr>Horizont</vt:lpstr>
      <vt:lpstr>REALIZÁCIA Vzdialených experimentov pomocou prvkov priemyselnej automatizácie</vt:lpstr>
      <vt:lpstr>Snímka 2</vt:lpstr>
      <vt:lpstr>Vzdialený reálny experiment</vt:lpstr>
      <vt:lpstr>Meranie prúdenia vzduchu</vt:lpstr>
      <vt:lpstr>Bernoulliho princíp</vt:lpstr>
      <vt:lpstr>Technické požiadavky pre REALIZÁCIU nášho VZDIALENÉHO EXPERIMENTU</vt:lpstr>
      <vt:lpstr>realizácia VZDIALENÉHO EXPERIMENTU</vt:lpstr>
      <vt:lpstr>realizácia VZDIALENÉHO EXPERIMENTU</vt:lpstr>
      <vt:lpstr>realizácia VZDIALENÉHO EXPERIMENTU</vt:lpstr>
      <vt:lpstr>realizácia VZDIALENÉHO EXPERIMENTU</vt:lpstr>
      <vt:lpstr>realizácia VZDIALENÉHO EXPERIMENTU</vt:lpstr>
      <vt:lpstr>PLC EATON MOELLER EASy 512 DC-RC</vt:lpstr>
      <vt:lpstr>Bloková schéma riešenia</vt:lpstr>
      <vt:lpstr>Ďakujem za pozornosť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PVT 1. HARVÉR</dc:title>
  <dc:creator>Pcvrvs</dc:creator>
  <cp:lastModifiedBy>Peter</cp:lastModifiedBy>
  <cp:revision>135</cp:revision>
  <dcterms:created xsi:type="dcterms:W3CDTF">2006-01-18T13:13:30Z</dcterms:created>
  <dcterms:modified xsi:type="dcterms:W3CDTF">2011-05-24T09:55:46Z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TC011408341051</vt:lpwstr>
  </property>
</Properties>
</file>