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0" r:id="rId5"/>
    <p:sldId id="259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7C95A49-7F8A-4385-B055-2FB3BD1EA689}" type="datetimeFigureOut">
              <a:rPr lang="cs-CZ" smtClean="0"/>
              <a:pPr/>
              <a:t>24.5.2011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864EB18-2540-4380-85B1-136FA419DFC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357166"/>
            <a:ext cx="7406640" cy="1472184"/>
          </a:xfrm>
        </p:spPr>
        <p:txBody>
          <a:bodyPr/>
          <a:lstStyle/>
          <a:p>
            <a:pPr algn="ctr"/>
            <a:r>
              <a:rPr lang="cs-CZ" dirty="0" smtClean="0"/>
              <a:t>Stabilizovaný regulovatelný zdroj napětí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150440"/>
          </a:xfrm>
        </p:spPr>
        <p:txBody>
          <a:bodyPr>
            <a:normAutofit lnSpcReduction="10000"/>
          </a:bodyPr>
          <a:lstStyle/>
          <a:p>
            <a:endParaRPr lang="cs-CZ" dirty="0" smtClean="0"/>
          </a:p>
          <a:p>
            <a:pPr algn="ctr"/>
            <a:r>
              <a:rPr lang="cs-CZ" dirty="0" smtClean="0"/>
              <a:t>Petr </a:t>
            </a:r>
            <a:r>
              <a:rPr lang="cs-CZ" dirty="0" err="1" smtClean="0"/>
              <a:t>Jedlinský</a:t>
            </a:r>
            <a:endParaRPr lang="cs-CZ" dirty="0" smtClean="0"/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MASARYKOVA UNIVERZITA</a:t>
            </a:r>
          </a:p>
          <a:p>
            <a:pPr algn="ctr"/>
            <a:r>
              <a:rPr lang="cs-CZ" dirty="0" smtClean="0"/>
              <a:t>Pedagogická fakulta</a:t>
            </a:r>
          </a:p>
          <a:p>
            <a:pPr algn="ctr"/>
            <a:endParaRPr lang="cs-CZ" dirty="0"/>
          </a:p>
        </p:txBody>
      </p:sp>
      <p:pic>
        <p:nvPicPr>
          <p:cNvPr id="1026" name="Picture 2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000504"/>
            <a:ext cx="54705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4294967295"/>
          </p:nvPr>
        </p:nvSpPr>
        <p:spPr>
          <a:xfrm>
            <a:off x="1000100" y="1285875"/>
            <a:ext cx="8143900" cy="3500438"/>
          </a:xfrm>
        </p:spPr>
        <p:txBody>
          <a:bodyPr>
            <a:normAutofit/>
          </a:bodyPr>
          <a:lstStyle/>
          <a:p>
            <a:r>
              <a:rPr lang="cs-CZ" dirty="0" smtClean="0"/>
              <a:t>Cílem bylo vytvořit plnohodnotný laboratorní zdroj napětí, který by mohl být používán při měření.</a:t>
            </a:r>
          </a:p>
          <a:p>
            <a:r>
              <a:rPr lang="cs-CZ" dirty="0" smtClean="0"/>
              <a:t>Zdroj lze regulovat od 0-25V a 50mA-2A.</a:t>
            </a:r>
          </a:p>
          <a:p>
            <a:r>
              <a:rPr lang="cs-CZ" dirty="0" smtClean="0"/>
              <a:t>Zdroj se vzhledem k bezpečnosti vypíná na sekundární straně napájecího transformátoru.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" name="Skupina 37"/>
          <p:cNvGrpSpPr/>
          <p:nvPr/>
        </p:nvGrpSpPr>
        <p:grpSpPr>
          <a:xfrm>
            <a:off x="0" y="2143116"/>
            <a:ext cx="3786182" cy="4218231"/>
            <a:chOff x="0" y="2143116"/>
            <a:chExt cx="3786182" cy="4218231"/>
          </a:xfrm>
        </p:grpSpPr>
        <p:sp>
          <p:nvSpPr>
            <p:cNvPr id="5" name="Obdélník 4"/>
            <p:cNvSpPr/>
            <p:nvPr/>
          </p:nvSpPr>
          <p:spPr>
            <a:xfrm>
              <a:off x="0" y="2143116"/>
              <a:ext cx="2214546" cy="2500330"/>
            </a:xfrm>
            <a:prstGeom prst="rect">
              <a:avLst/>
            </a:prstGeom>
            <a:noFill/>
            <a:ln w="1270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7" name="Přímá spojovací šipka 6"/>
            <p:cNvCxnSpPr>
              <a:stCxn id="5" idx="2"/>
            </p:cNvCxnSpPr>
            <p:nvPr/>
          </p:nvCxnSpPr>
          <p:spPr>
            <a:xfrm rot="16200000" flipH="1">
              <a:off x="767933" y="4982786"/>
              <a:ext cx="928694" cy="2500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ovéPole 7"/>
            <p:cNvSpPr txBox="1"/>
            <p:nvPr/>
          </p:nvSpPr>
          <p:spPr>
            <a:xfrm>
              <a:off x="428596" y="5715016"/>
              <a:ext cx="33575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err="1" smtClean="0">
                  <a:latin typeface="Arial" pitchFamily="34" charset="0"/>
                  <a:cs typeface="Arial" pitchFamily="34" charset="0"/>
                </a:rPr>
                <a:t>Greatzovo</a:t>
              </a:r>
              <a:r>
                <a:rPr lang="cs-CZ" dirty="0" smtClean="0">
                  <a:latin typeface="Arial" pitchFamily="34" charset="0"/>
                  <a:cs typeface="Arial" pitchFamily="34" charset="0"/>
                </a:rPr>
                <a:t> zapojení a vyhlazovací kondenzátor C8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0" name="Skupina 39"/>
          <p:cNvGrpSpPr/>
          <p:nvPr/>
        </p:nvGrpSpPr>
        <p:grpSpPr>
          <a:xfrm>
            <a:off x="3357554" y="571480"/>
            <a:ext cx="3357586" cy="2357454"/>
            <a:chOff x="3357554" y="571480"/>
            <a:chExt cx="3357586" cy="2357454"/>
          </a:xfrm>
        </p:grpSpPr>
        <p:sp>
          <p:nvSpPr>
            <p:cNvPr id="13" name="Elipsa 12"/>
            <p:cNvSpPr/>
            <p:nvPr/>
          </p:nvSpPr>
          <p:spPr>
            <a:xfrm>
              <a:off x="3428992" y="2143116"/>
              <a:ext cx="857256" cy="78581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5" name="Přímá spojovací šipka 14"/>
            <p:cNvCxnSpPr>
              <a:stCxn id="13" idx="0"/>
            </p:cNvCxnSpPr>
            <p:nvPr/>
          </p:nvCxnSpPr>
          <p:spPr>
            <a:xfrm rot="5400000" flipH="1" flipV="1">
              <a:off x="3571868" y="1428736"/>
              <a:ext cx="100013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ovéPole 15"/>
            <p:cNvSpPr txBox="1"/>
            <p:nvPr/>
          </p:nvSpPr>
          <p:spPr>
            <a:xfrm>
              <a:off x="3357554" y="571480"/>
              <a:ext cx="33575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Výkonový regulační stupeň řízený OA1A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Skupina 42"/>
          <p:cNvGrpSpPr/>
          <p:nvPr/>
        </p:nvGrpSpPr>
        <p:grpSpPr>
          <a:xfrm>
            <a:off x="6929454" y="3500438"/>
            <a:ext cx="1714512" cy="2583910"/>
            <a:chOff x="6929454" y="3500438"/>
            <a:chExt cx="1714512" cy="2583910"/>
          </a:xfrm>
        </p:grpSpPr>
        <p:sp>
          <p:nvSpPr>
            <p:cNvPr id="17" name="Elipsa 16"/>
            <p:cNvSpPr/>
            <p:nvPr/>
          </p:nvSpPr>
          <p:spPr>
            <a:xfrm>
              <a:off x="7215206" y="3500438"/>
              <a:ext cx="857256" cy="92869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9" name="Přímá spojovací šipka 18"/>
            <p:cNvCxnSpPr>
              <a:stCxn id="17" idx="4"/>
            </p:cNvCxnSpPr>
            <p:nvPr/>
          </p:nvCxnSpPr>
          <p:spPr>
            <a:xfrm rot="16200000" flipH="1">
              <a:off x="7108049" y="4964917"/>
              <a:ext cx="1143008" cy="714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ovéPole 19"/>
            <p:cNvSpPr txBox="1"/>
            <p:nvPr/>
          </p:nvSpPr>
          <p:spPr>
            <a:xfrm>
              <a:off x="6929454" y="5715016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Komparátor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" name="Skupina 38"/>
          <p:cNvGrpSpPr/>
          <p:nvPr/>
        </p:nvGrpSpPr>
        <p:grpSpPr>
          <a:xfrm>
            <a:off x="3143240" y="3071810"/>
            <a:ext cx="2928958" cy="3503851"/>
            <a:chOff x="3143240" y="3071810"/>
            <a:chExt cx="2928958" cy="3503851"/>
          </a:xfrm>
        </p:grpSpPr>
        <p:sp>
          <p:nvSpPr>
            <p:cNvPr id="25" name="Obdélník 24"/>
            <p:cNvSpPr/>
            <p:nvPr/>
          </p:nvSpPr>
          <p:spPr>
            <a:xfrm>
              <a:off x="3143240" y="3071810"/>
              <a:ext cx="1143008" cy="714380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27" name="Přímá spojovací šipka 26"/>
            <p:cNvCxnSpPr>
              <a:stCxn id="25" idx="2"/>
            </p:cNvCxnSpPr>
            <p:nvPr/>
          </p:nvCxnSpPr>
          <p:spPr>
            <a:xfrm rot="16200000" flipH="1">
              <a:off x="2964645" y="4536289"/>
              <a:ext cx="2071702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ovéPole 27"/>
            <p:cNvSpPr txBox="1"/>
            <p:nvPr/>
          </p:nvSpPr>
          <p:spPr>
            <a:xfrm>
              <a:off x="4071934" y="5929330"/>
              <a:ext cx="20002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Stabilizace napětí pro OA1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Skupina 40"/>
          <p:cNvGrpSpPr/>
          <p:nvPr/>
        </p:nvGrpSpPr>
        <p:grpSpPr>
          <a:xfrm>
            <a:off x="5643570" y="0"/>
            <a:ext cx="3143272" cy="1928802"/>
            <a:chOff x="5643570" y="0"/>
            <a:chExt cx="3143272" cy="1928802"/>
          </a:xfrm>
        </p:grpSpPr>
        <p:sp>
          <p:nvSpPr>
            <p:cNvPr id="29" name="Obdélník 28"/>
            <p:cNvSpPr/>
            <p:nvPr/>
          </p:nvSpPr>
          <p:spPr>
            <a:xfrm>
              <a:off x="5643570" y="1357298"/>
              <a:ext cx="1428760" cy="57150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31" name="Přímá spojovací šipka 30"/>
            <p:cNvCxnSpPr>
              <a:stCxn id="29" idx="0"/>
            </p:cNvCxnSpPr>
            <p:nvPr/>
          </p:nvCxnSpPr>
          <p:spPr>
            <a:xfrm rot="5400000" flipH="1" flipV="1">
              <a:off x="6143636" y="785794"/>
              <a:ext cx="785818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ovéPole 31"/>
            <p:cNvSpPr txBox="1"/>
            <p:nvPr/>
          </p:nvSpPr>
          <p:spPr>
            <a:xfrm>
              <a:off x="6286512" y="0"/>
              <a:ext cx="2500330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Bočník pro proudový rozsah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Skupina 41"/>
          <p:cNvGrpSpPr/>
          <p:nvPr/>
        </p:nvGrpSpPr>
        <p:grpSpPr>
          <a:xfrm>
            <a:off x="7072330" y="428604"/>
            <a:ext cx="2071670" cy="2786082"/>
            <a:chOff x="7072330" y="428604"/>
            <a:chExt cx="2071670" cy="2786082"/>
          </a:xfrm>
        </p:grpSpPr>
        <p:sp>
          <p:nvSpPr>
            <p:cNvPr id="34" name="Obdélník 33"/>
            <p:cNvSpPr/>
            <p:nvPr/>
          </p:nvSpPr>
          <p:spPr>
            <a:xfrm>
              <a:off x="7429520" y="2714620"/>
              <a:ext cx="1428760" cy="500066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36" name="Přímá spojovací šipka 35"/>
            <p:cNvCxnSpPr>
              <a:stCxn id="34" idx="0"/>
            </p:cNvCxnSpPr>
            <p:nvPr/>
          </p:nvCxnSpPr>
          <p:spPr>
            <a:xfrm rot="16200000" flipV="1">
              <a:off x="7215206" y="1785926"/>
              <a:ext cx="1643074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ovéPole 36"/>
            <p:cNvSpPr txBox="1"/>
            <p:nvPr/>
          </p:nvSpPr>
          <p:spPr>
            <a:xfrm>
              <a:off x="7072330" y="428604"/>
              <a:ext cx="20716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Předřadník pro napětí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Skupina 20"/>
          <p:cNvGrpSpPr/>
          <p:nvPr/>
        </p:nvGrpSpPr>
        <p:grpSpPr>
          <a:xfrm>
            <a:off x="2643174" y="1785926"/>
            <a:ext cx="1428760" cy="1428760"/>
            <a:chOff x="1714480" y="642918"/>
            <a:chExt cx="1428760" cy="1285884"/>
          </a:xfrm>
        </p:grpSpPr>
        <p:sp>
          <p:nvSpPr>
            <p:cNvPr id="5" name="Obdélník 4"/>
            <p:cNvSpPr/>
            <p:nvPr/>
          </p:nvSpPr>
          <p:spPr>
            <a:xfrm>
              <a:off x="1714480" y="642918"/>
              <a:ext cx="1428760" cy="1285884"/>
            </a:xfrm>
            <a:prstGeom prst="rect">
              <a:avLst/>
            </a:prstGeom>
            <a:solidFill>
              <a:schemeClr val="accent1">
                <a:alpha val="2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cxnSp>
          <p:nvCxnSpPr>
            <p:cNvPr id="7" name="Přímá spojovací čára 6"/>
            <p:cNvCxnSpPr/>
            <p:nvPr/>
          </p:nvCxnSpPr>
          <p:spPr>
            <a:xfrm>
              <a:off x="2000232" y="928670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ovací čára 8"/>
            <p:cNvCxnSpPr/>
            <p:nvPr/>
          </p:nvCxnSpPr>
          <p:spPr>
            <a:xfrm>
              <a:off x="2000232" y="1285860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ovací čára 9"/>
            <p:cNvCxnSpPr/>
            <p:nvPr/>
          </p:nvCxnSpPr>
          <p:spPr>
            <a:xfrm>
              <a:off x="2000232" y="1571612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ovací čára 10"/>
            <p:cNvCxnSpPr/>
            <p:nvPr/>
          </p:nvCxnSpPr>
          <p:spPr>
            <a:xfrm>
              <a:off x="2571736" y="928670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>
              <a:off x="2571736" y="1285860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ovací čára 12"/>
            <p:cNvCxnSpPr/>
            <p:nvPr/>
          </p:nvCxnSpPr>
          <p:spPr>
            <a:xfrm>
              <a:off x="2571736" y="1571612"/>
              <a:ext cx="285752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ovéPole 13"/>
            <p:cNvSpPr txBox="1"/>
            <p:nvPr/>
          </p:nvSpPr>
          <p:spPr>
            <a:xfrm>
              <a:off x="1714480" y="78579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2857488" y="785794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1714480" y="1071546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3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2857488" y="107154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ovéPole 18"/>
            <p:cNvSpPr txBox="1"/>
            <p:nvPr/>
          </p:nvSpPr>
          <p:spPr>
            <a:xfrm>
              <a:off x="1714480" y="135729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ovéPole 19"/>
            <p:cNvSpPr txBox="1"/>
            <p:nvPr/>
          </p:nvSpPr>
          <p:spPr>
            <a:xfrm>
              <a:off x="2857488" y="135729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cs-CZ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Nadpis 2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cs-CZ" dirty="0" smtClean="0"/>
              <a:t>Zapojení přepínače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1785918" y="192880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Bočník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143372" y="192880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+ na výstupu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1357290" y="228599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+ na displeji</a:t>
            </a:r>
            <a:endParaRPr lang="cs-CZ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4143372" y="228599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 na displeji</a:t>
            </a:r>
            <a:endParaRPr lang="cs-CZ" dirty="0"/>
          </a:p>
        </p:txBody>
      </p:sp>
      <p:sp>
        <p:nvSpPr>
          <p:cNvPr id="28" name="TextovéPole 27"/>
          <p:cNvSpPr txBox="1"/>
          <p:nvPr/>
        </p:nvSpPr>
        <p:spPr>
          <a:xfrm>
            <a:off x="1357290" y="264318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Předřadník</a:t>
            </a:r>
            <a:endParaRPr lang="cs-CZ" dirty="0"/>
          </a:p>
        </p:txBody>
      </p:sp>
      <p:sp>
        <p:nvSpPr>
          <p:cNvPr id="29" name="TextovéPole 28"/>
          <p:cNvSpPr txBox="1"/>
          <p:nvPr/>
        </p:nvSpPr>
        <p:spPr>
          <a:xfrm>
            <a:off x="4143372" y="264318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- na výstupu</a:t>
            </a:r>
            <a:endParaRPr lang="cs-CZ" dirty="0"/>
          </a:p>
        </p:txBody>
      </p:sp>
      <p:pic>
        <p:nvPicPr>
          <p:cNvPr id="1026" name="Picture 2" descr="C:\Users\Petr\Desktop\pct.631-004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643050"/>
            <a:ext cx="2333628" cy="1750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642918"/>
            <a:ext cx="7000924" cy="625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Nadpis 2"/>
          <p:cNvSpPr>
            <a:spLocks noGrp="1"/>
          </p:cNvSpPr>
          <p:nvPr>
            <p:ph type="title" idx="4294967295"/>
          </p:nvPr>
        </p:nvSpPr>
        <p:spPr>
          <a:xfrm>
            <a:off x="1646238" y="0"/>
            <a:ext cx="7497762" cy="785813"/>
          </a:xfrm>
        </p:spPr>
        <p:txBody>
          <a:bodyPr/>
          <a:lstStyle/>
          <a:p>
            <a:r>
              <a:rPr lang="cs-CZ" dirty="0" smtClean="0"/>
              <a:t>Pohled do zdroje</a:t>
            </a:r>
            <a:endParaRPr lang="cs-CZ" dirty="0"/>
          </a:p>
        </p:txBody>
      </p:sp>
      <p:cxnSp>
        <p:nvCxnSpPr>
          <p:cNvPr id="6" name="Přímá spojovací šipka 5"/>
          <p:cNvCxnSpPr/>
          <p:nvPr/>
        </p:nvCxnSpPr>
        <p:spPr>
          <a:xfrm rot="10800000" flipV="1">
            <a:off x="7000892" y="2643182"/>
            <a:ext cx="1143008" cy="7143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7643834" y="2285992"/>
            <a:ext cx="150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latin typeface="Arial" pitchFamily="34" charset="0"/>
                <a:cs typeface="Arial" pitchFamily="34" charset="0"/>
              </a:rPr>
              <a:t>Kondenzátor C8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Přímá spojovací šipka 10"/>
          <p:cNvCxnSpPr/>
          <p:nvPr/>
        </p:nvCxnSpPr>
        <p:spPr>
          <a:xfrm rot="10800000" flipV="1">
            <a:off x="5929322" y="571480"/>
            <a:ext cx="1643074" cy="5000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7286644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Tranzistor T1 na chladiči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Přímá spojovací šipka 13"/>
          <p:cNvCxnSpPr/>
          <p:nvPr/>
        </p:nvCxnSpPr>
        <p:spPr>
          <a:xfrm>
            <a:off x="1142976" y="4643446"/>
            <a:ext cx="1428760" cy="28575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ovéPole 15"/>
          <p:cNvSpPr txBox="1"/>
          <p:nvPr/>
        </p:nvSpPr>
        <p:spPr>
          <a:xfrm>
            <a:off x="0" y="4357694"/>
            <a:ext cx="1571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Bočník a předřadník.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Přímá spojovací šipka 12"/>
          <p:cNvCxnSpPr/>
          <p:nvPr/>
        </p:nvCxnSpPr>
        <p:spPr>
          <a:xfrm rot="10800000">
            <a:off x="5286380" y="6000768"/>
            <a:ext cx="1143008" cy="5715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6429388" y="657227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Přepínač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3"/>
          <p:cNvSpPr txBox="1">
            <a:spLocks/>
          </p:cNvSpPr>
          <p:nvPr/>
        </p:nvSpPr>
        <p:spPr>
          <a:xfrm>
            <a:off x="1000100" y="1285874"/>
            <a:ext cx="8143900" cy="45005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Zdroj</a:t>
            </a:r>
            <a:r>
              <a:rPr kumimoji="0" lang="cs-C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 dá používat při různém oživování přístrojů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cs-CZ" sz="3200" baseline="0" dirty="0" smtClean="0"/>
              <a:t>Dále</a:t>
            </a:r>
            <a:r>
              <a:rPr lang="cs-CZ" sz="3200" dirty="0" smtClean="0"/>
              <a:t> se hodí k ukázce principu stabilizace, funkce </a:t>
            </a:r>
            <a:r>
              <a:rPr lang="cs-CZ" sz="3200" dirty="0" err="1" smtClean="0"/>
              <a:t>zénerovy</a:t>
            </a:r>
            <a:r>
              <a:rPr lang="cs-CZ" sz="3200" dirty="0" smtClean="0"/>
              <a:t> diody…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cs-C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Při výrobě si procvičíme práci s plasty,</a:t>
            </a:r>
            <a:r>
              <a:rPr kumimoji="0" lang="cs-C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železem, pájení součástek a oživování zdroje.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cs-CZ" sz="3200" dirty="0" smtClean="0"/>
              <a:t>Procvičí se také některé výpočty, např.: Předřadný odpor diody.</a:t>
            </a:r>
            <a:endParaRPr kumimoji="0" lang="cs-CZ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cs-C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214414" y="0"/>
            <a:ext cx="7406640" cy="14721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Závěr</a:t>
            </a:r>
            <a:endParaRPr kumimoji="0" lang="cs-CZ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326</TotalTime>
  <Words>154</Words>
  <Application>Microsoft Office PowerPoint</Application>
  <PresentationFormat>Předvádění na obrazovce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Slunovrat</vt:lpstr>
      <vt:lpstr>Stabilizovaný regulovatelný zdroj napětí</vt:lpstr>
      <vt:lpstr>Snímek 2</vt:lpstr>
      <vt:lpstr>Snímek 3</vt:lpstr>
      <vt:lpstr>Zapojení přepínače</vt:lpstr>
      <vt:lpstr>Pohled do zdroje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Stabilizovaný regulovatelný zdroj napětí</dc:title>
  <dc:creator>Petr</dc:creator>
  <cp:lastModifiedBy>Tomáš</cp:lastModifiedBy>
  <cp:revision>34</cp:revision>
  <dcterms:created xsi:type="dcterms:W3CDTF">2011-05-22T07:50:45Z</dcterms:created>
  <dcterms:modified xsi:type="dcterms:W3CDTF">2011-05-24T08:07:07Z</dcterms:modified>
</cp:coreProperties>
</file>