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3" r:id="rId3"/>
    <p:sldId id="292" r:id="rId4"/>
    <p:sldId id="288" r:id="rId5"/>
    <p:sldId id="293" r:id="rId6"/>
    <p:sldId id="286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9B023-A71B-4C40-B0D2-61ED75EB9830}" type="datetimeFigureOut">
              <a:rPr lang="pl-PL" smtClean="0"/>
              <a:pPr/>
              <a:t>2011-05-19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03946-AEC3-4FB6-B796-95CEF249EC5C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0"/>
            <a:ext cx="8610600" cy="685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Technologies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Contest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bg2">
                    <a:lumMod val="25000"/>
                  </a:schemeClr>
                </a:solidFill>
              </a:rPr>
              <a:t>Pilsen</a:t>
            </a:r>
            <a:endParaRPr lang="pl-P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7" name="Picture 3" descr="D:\Important\SM 2010\logo 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57201"/>
            <a:ext cx="1523999" cy="1523999"/>
          </a:xfrm>
          <a:prstGeom prst="rect">
            <a:avLst/>
          </a:prstGeom>
          <a:noFill/>
        </p:spPr>
      </p:pic>
      <p:pic>
        <p:nvPicPr>
          <p:cNvPr id="1028" name="Picture 4" descr="C:\Documents and Settings\Przemo\Pulpit\Olympiada techniky 2010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086600" y="469761"/>
            <a:ext cx="1553883" cy="1498878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81000" y="3048000"/>
            <a:ext cx="838200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Filtracja</a:t>
            </a:r>
            <a:r>
              <a:rPr kumimoji="0" lang="pl-PL" sz="2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 aproksymacja w</a:t>
            </a:r>
            <a:r>
              <a:rPr lang="pl-PL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pomiarach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struktury geometrycznej powierzchni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algn="ctr"/>
            <a:r>
              <a:rPr lang="pl-PL" sz="2000" dirty="0" smtClean="0"/>
              <a:t>(</a:t>
            </a:r>
            <a:r>
              <a:rPr lang="en-US" sz="2000" dirty="0" smtClean="0"/>
              <a:t>Filtration and approximation </a:t>
            </a:r>
            <a:endParaRPr lang="pl-PL" sz="2000" dirty="0" smtClean="0"/>
          </a:p>
          <a:p>
            <a:pPr algn="ctr"/>
            <a:r>
              <a:rPr lang="en-US" sz="2000" dirty="0" smtClean="0"/>
              <a:t>In</a:t>
            </a:r>
            <a:r>
              <a:rPr lang="pl-PL" sz="2000" dirty="0" smtClean="0"/>
              <a:t> </a:t>
            </a:r>
            <a:r>
              <a:rPr lang="en-US" sz="2000" dirty="0" smtClean="0"/>
              <a:t>geometric structure measurements</a:t>
            </a:r>
            <a:r>
              <a:rPr lang="pl-PL" sz="2000" dirty="0" smtClean="0"/>
              <a:t>)</a:t>
            </a:r>
            <a:endParaRPr kumimoji="0" lang="pl-PL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0" y="304800"/>
            <a:ext cx="45720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z="3200" dirty="0" smtClean="0">
                <a:latin typeface="+mj-lt"/>
              </a:rPr>
              <a:t>Uniwersytet Rzeszowski</a:t>
            </a:r>
          </a:p>
          <a:p>
            <a:r>
              <a:rPr lang="pl-PL" sz="2000" dirty="0" smtClean="0">
                <a:latin typeface="+mj-lt"/>
              </a:rPr>
              <a:t>Wydział Matematyczno-Przyrodniczy</a:t>
            </a:r>
          </a:p>
          <a:p>
            <a:r>
              <a:rPr lang="pl-PL" sz="2400" dirty="0" smtClean="0">
                <a:latin typeface="+mj-lt"/>
              </a:rPr>
              <a:t>Instytut Techniki</a:t>
            </a:r>
            <a:endParaRPr lang="pl-PL" sz="24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52800" y="5105400"/>
            <a:ext cx="236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dirty="0" err="1" smtClean="0"/>
              <a:t>Pilsen</a:t>
            </a:r>
            <a:r>
              <a:rPr lang="pl-PL" sz="2400" dirty="0" smtClean="0"/>
              <a:t> 2011</a:t>
            </a:r>
            <a:endParaRPr lang="pl-PL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33400" y="5715000"/>
            <a:ext cx="3505199" cy="685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pl-PL" sz="2800" dirty="0" err="1" smtClean="0">
                <a:latin typeface="+mj-lt"/>
              </a:rPr>
              <a:t>Podulka</a:t>
            </a:r>
            <a:r>
              <a:rPr lang="pl-PL" sz="2800" dirty="0" smtClean="0">
                <a:latin typeface="+mj-lt"/>
              </a:rPr>
              <a:t> Przemysław</a:t>
            </a:r>
            <a:endParaRPr lang="pl-PL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Obraz 4" descr="rough.em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09800" y="1600200"/>
            <a:ext cx="5105400" cy="28956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2514600" y="4572000"/>
            <a:ext cx="4495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Chropowatość + falistość powierzchni, </a:t>
            </a:r>
            <a:r>
              <a:rPr lang="pl-PL" dirty="0" err="1" smtClean="0"/>
              <a:t>C=A-B</a:t>
            </a:r>
            <a:endParaRPr lang="pl-PL" dirty="0"/>
          </a:p>
        </p:txBody>
      </p:sp>
      <p:sp>
        <p:nvSpPr>
          <p:cNvPr id="11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Algorytmu w programie </a:t>
            </a:r>
            <a:r>
              <a:rPr lang="pl-PL" dirty="0" err="1" smtClean="0"/>
              <a:t>Matlab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wyniki działania skryptu – part3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Ocena parametru R</a:t>
            </a:r>
            <a:r>
              <a:rPr lang="pl-PL" sz="4000" baseline="-25000" dirty="0" smtClean="0"/>
              <a:t>a </a:t>
            </a:r>
            <a:r>
              <a:rPr lang="pl-PL" sz="4000" dirty="0" err="1" smtClean="0"/>
              <a:t>(</a:t>
            </a:r>
            <a:r>
              <a:rPr lang="pl-PL" sz="4000" dirty="0" err="1" smtClean="0"/>
              <a:t>S</a:t>
            </a:r>
            <a:r>
              <a:rPr lang="pl-PL" sz="4000" baseline="-25000" dirty="0" smtClean="0"/>
              <a:t>a</a:t>
            </a:r>
            <a:r>
              <a:rPr lang="pl-PL" sz="4000" dirty="0" smtClean="0"/>
              <a:t>)</a:t>
            </a:r>
            <a:endParaRPr lang="pl-PL" sz="4000" dirty="0"/>
          </a:p>
        </p:txBody>
      </p:sp>
      <p:pic>
        <p:nvPicPr>
          <p:cNvPr id="1026" name="Picture 2" descr="D:\2_05 Zbiór aplikacji do wyznaczania znormalizowanych parametrów oceny SGP (3D)\Sa - Średnia arytmetyczna wysokość powierzchni\Przykładowe wyniki obliczeń i wizualizacj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000"/>
            <a:ext cx="5257800" cy="3018924"/>
          </a:xfrm>
          <a:prstGeom prst="rect">
            <a:avLst/>
          </a:prstGeom>
          <a:noFill/>
        </p:spPr>
      </p:pic>
      <p:sp>
        <p:nvSpPr>
          <p:cNvPr id="5" name="Tytuł 1"/>
          <p:cNvSpPr txBox="1">
            <a:spLocks/>
          </p:cNvSpPr>
          <p:nvPr/>
        </p:nvSpPr>
        <p:spPr>
          <a:xfrm>
            <a:off x="2362200" y="4572000"/>
            <a:ext cx="4800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Ocena parametru R</a:t>
            </a:r>
            <a:r>
              <a:rPr kumimoji="0" lang="pl-PL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</a:t>
            </a: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(S</a:t>
            </a:r>
            <a:r>
              <a:rPr kumimoji="0" lang="pl-PL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za pomocą danych</a:t>
            </a:r>
            <a:r>
              <a:rPr kumimoji="0" lang="pl-PL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zasymulowanych w programie surf2c.c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 smtClean="0"/>
              <a:t>Ocena parametru </a:t>
            </a:r>
            <a:r>
              <a:rPr lang="pl-PL" sz="4000" dirty="0" err="1" smtClean="0"/>
              <a:t>R</a:t>
            </a:r>
            <a:r>
              <a:rPr lang="pl-PL" sz="4000" baseline="-25000" dirty="0" err="1" smtClean="0"/>
              <a:t>q</a:t>
            </a:r>
            <a:r>
              <a:rPr lang="pl-PL" sz="4000" baseline="-25000" dirty="0" smtClean="0"/>
              <a:t> </a:t>
            </a:r>
            <a:r>
              <a:rPr lang="pl-PL" sz="4000" dirty="0" smtClean="0"/>
              <a:t>(</a:t>
            </a:r>
            <a:r>
              <a:rPr lang="pl-PL" sz="4000" dirty="0" err="1" smtClean="0"/>
              <a:t>S</a:t>
            </a:r>
            <a:r>
              <a:rPr lang="pl-PL" sz="4000" baseline="-25000" dirty="0" err="1" smtClean="0"/>
              <a:t>q</a:t>
            </a:r>
            <a:r>
              <a:rPr lang="pl-PL" sz="4000" dirty="0" smtClean="0"/>
              <a:t>)</a:t>
            </a:r>
            <a:endParaRPr lang="pl-PL" sz="4000" dirty="0"/>
          </a:p>
        </p:txBody>
      </p:sp>
      <p:pic>
        <p:nvPicPr>
          <p:cNvPr id="2052" name="Picture 4" descr="D:\2_05 Zbiór aplikacji do wyznaczania znormalizowanych parametrów oceny SGP (3D)\Sq - Wysokość średniokwadratowa powierzchni\Przykładowe wyniki obliczeń i wizualizacj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250"/>
            <a:ext cx="5257800" cy="3018924"/>
          </a:xfrm>
          <a:prstGeom prst="rect">
            <a:avLst/>
          </a:prstGeom>
          <a:noFill/>
        </p:spPr>
      </p:pic>
      <p:sp>
        <p:nvSpPr>
          <p:cNvPr id="11" name="Tytuł 1"/>
          <p:cNvSpPr txBox="1">
            <a:spLocks/>
          </p:cNvSpPr>
          <p:nvPr/>
        </p:nvSpPr>
        <p:spPr>
          <a:xfrm>
            <a:off x="2362200" y="4572000"/>
            <a:ext cx="4800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Ocena parametru R</a:t>
            </a:r>
            <a:r>
              <a:rPr lang="pl-PL" sz="2000" baseline="-25000" dirty="0" smtClean="0">
                <a:latin typeface="+mj-lt"/>
                <a:ea typeface="+mj-ea"/>
                <a:cs typeface="+mj-cs"/>
              </a:rPr>
              <a:t>q</a:t>
            </a:r>
            <a:r>
              <a:rPr kumimoji="0" lang="pl-PL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(S</a:t>
            </a:r>
            <a:r>
              <a:rPr lang="pl-PL" sz="2000" baseline="-25000" dirty="0" smtClean="0">
                <a:latin typeface="+mj-lt"/>
                <a:ea typeface="+mj-ea"/>
                <a:cs typeface="+mj-cs"/>
              </a:rPr>
              <a:t>q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za pomocą danych</a:t>
            </a:r>
            <a:r>
              <a:rPr kumimoji="0" lang="pl-PL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zasymulowanych w programie surf2c.c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 smtClean="0"/>
              <a:t>Ocena parametru </a:t>
            </a:r>
            <a:r>
              <a:rPr lang="pl-PL" sz="4000" dirty="0" err="1" smtClean="0"/>
              <a:t>R</a:t>
            </a:r>
            <a:r>
              <a:rPr lang="pl-PL" sz="4000" baseline="-25000" dirty="0" err="1" smtClean="0"/>
              <a:t>p</a:t>
            </a:r>
            <a:r>
              <a:rPr lang="pl-PL" sz="4000" baseline="-25000" dirty="0" smtClean="0"/>
              <a:t> </a:t>
            </a:r>
            <a:r>
              <a:rPr lang="pl-PL" sz="4000" dirty="0" smtClean="0"/>
              <a:t>(</a:t>
            </a:r>
            <a:r>
              <a:rPr lang="pl-PL" sz="4000" dirty="0" err="1" smtClean="0"/>
              <a:t>S</a:t>
            </a:r>
            <a:r>
              <a:rPr lang="pl-PL" sz="4000" baseline="-25000" dirty="0" err="1" smtClean="0"/>
              <a:t>p</a:t>
            </a:r>
            <a:r>
              <a:rPr lang="pl-PL" sz="4000" dirty="0" smtClean="0"/>
              <a:t>)</a:t>
            </a:r>
            <a:endParaRPr lang="pl-PL" sz="4000" dirty="0"/>
          </a:p>
        </p:txBody>
      </p:sp>
      <p:sp>
        <p:nvSpPr>
          <p:cNvPr id="11" name="Tytuł 1"/>
          <p:cNvSpPr txBox="1">
            <a:spLocks/>
          </p:cNvSpPr>
          <p:nvPr/>
        </p:nvSpPr>
        <p:spPr>
          <a:xfrm>
            <a:off x="2362200" y="4572000"/>
            <a:ext cx="4800600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Ocena parametru </a:t>
            </a: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pl-PL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r>
              <a:rPr kumimoji="0" lang="pl-PL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</a:t>
            </a:r>
            <a:r>
              <a:rPr kumimoji="0" lang="pl-PL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 za pomocą danych</a:t>
            </a:r>
            <a:r>
              <a:rPr kumimoji="0" lang="pl-PL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zasymulowanych w programie surf2c.c</a:t>
            </a:r>
            <a:endParaRPr kumimoji="0" lang="pl-PL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Przemo\Desktop\Plzen 2011\Przykładowe wyniki obliczeń i wizualizacji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524250"/>
            <a:ext cx="5257800" cy="3018924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 smtClean="0"/>
              <a:t>Dalsze plany i cele</a:t>
            </a:r>
            <a:endParaRPr lang="pl-PL" sz="4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28999"/>
          </a:xfrm>
        </p:spPr>
        <p:txBody>
          <a:bodyPr>
            <a:normAutofit/>
          </a:bodyPr>
          <a:lstStyle/>
          <a:p>
            <a:r>
              <a:rPr lang="pl-PL" sz="2000" dirty="0" smtClean="0"/>
              <a:t>Opracowanie algorytmów pozwalających na oddzielenie (eliminację) kształtów i ich porównanie – wybór najbardziej podobnego do oryginalnej SGP;</a:t>
            </a:r>
          </a:p>
          <a:p>
            <a:r>
              <a:rPr lang="pl-PL" sz="2000" dirty="0" smtClean="0"/>
              <a:t>Dobór elementu odniesienia powierzchni modelowanych po różnych rodzajach obróbki (toczeniu, wygniataniu, szlifowaniu, gładzeniu </a:t>
            </a:r>
            <a:r>
              <a:rPr lang="pl-PL" sz="2000" dirty="0" err="1" smtClean="0"/>
              <a:t>płaskowierzchołkowym</a:t>
            </a:r>
            <a:r>
              <a:rPr lang="pl-PL" sz="2000" dirty="0" smtClean="0"/>
              <a:t>) za pomocą: wielomianów, filtracji cyfrowej (filtr Gaussa, filtr odporny), przekształcenia </a:t>
            </a:r>
            <a:r>
              <a:rPr lang="pl-PL" sz="2000" dirty="0" err="1" smtClean="0"/>
              <a:t>falkowego</a:t>
            </a:r>
            <a:r>
              <a:rPr lang="pl-PL" sz="2000" dirty="0" smtClean="0"/>
              <a:t>, metody </a:t>
            </a:r>
            <a:r>
              <a:rPr lang="pl-PL" sz="2000" dirty="0" err="1" smtClean="0"/>
              <a:t>Motif</a:t>
            </a:r>
            <a:r>
              <a:rPr lang="pl-PL" sz="2000" dirty="0" smtClean="0"/>
              <a:t>;</a:t>
            </a:r>
          </a:p>
          <a:p>
            <a:r>
              <a:rPr lang="pl-PL" sz="2000" dirty="0" smtClean="0"/>
              <a:t>Dobór krytycznej długości fali filtru na podstawie mierzonej struktury geometrycznej powierzchni oraz na podstawie zastosowań elementów maszyn (styk, smarowanie, zużycie itd.)</a:t>
            </a:r>
          </a:p>
          <a:p>
            <a:endParaRPr lang="pl-PL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4"/>
          <p:cNvSpPr txBox="1">
            <a:spLocks/>
          </p:cNvSpPr>
          <p:nvPr/>
        </p:nvSpPr>
        <p:spPr>
          <a:xfrm>
            <a:off x="2286000" y="2209800"/>
            <a:ext cx="4572000" cy="1142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Dziękuję</a:t>
            </a:r>
            <a:r>
              <a:rPr kumimoji="0" lang="pl-PL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za uwagę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Cele pracy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>
            <a:normAutofit/>
          </a:bodyPr>
          <a:lstStyle/>
          <a:p>
            <a:pPr algn="just"/>
            <a:r>
              <a:rPr lang="pl-PL" sz="2800" dirty="0" smtClean="0"/>
              <a:t>Badanie Struktury Geometrycznej Powierzchni (SGP)</a:t>
            </a:r>
          </a:p>
          <a:p>
            <a:pPr algn="just"/>
            <a:r>
              <a:rPr lang="pl-PL" sz="2800" dirty="0" smtClean="0"/>
              <a:t>Symulacja struktury wg znanych parametrów i danych</a:t>
            </a:r>
          </a:p>
          <a:p>
            <a:pPr algn="just"/>
            <a:r>
              <a:rPr lang="pl-PL" sz="2800" dirty="0" smtClean="0"/>
              <a:t>Aproksymacja otrzymanych struktur (usunięcie błędów powierzchni)</a:t>
            </a:r>
          </a:p>
          <a:p>
            <a:pPr algn="just"/>
            <a:r>
              <a:rPr lang="pl-PL" sz="2800" dirty="0" smtClean="0"/>
              <a:t>Dobór najlepszego elementu odniesienia dla poszczególnych SGP</a:t>
            </a:r>
            <a:endParaRPr lang="pl-PL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Korzyści aproksymacji komputerowej</a:t>
            </a:r>
            <a:endParaRPr lang="pl-PL" dirty="0"/>
          </a:p>
        </p:txBody>
      </p:sp>
      <p:sp>
        <p:nvSpPr>
          <p:cNvPr id="7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pl-PL" sz="2800" dirty="0" smtClean="0"/>
              <a:t>Niższa cena (brak kosztownych badań)</a:t>
            </a:r>
          </a:p>
          <a:p>
            <a:r>
              <a:rPr lang="pl-PL" sz="2800" dirty="0" smtClean="0"/>
              <a:t>Krótszy czas (klasyczne badania są długotrwałe)</a:t>
            </a:r>
          </a:p>
          <a:p>
            <a:r>
              <a:rPr lang="pl-PL" sz="2800" dirty="0" smtClean="0"/>
              <a:t>Uzyskiwana dokładność jest wystarczająca</a:t>
            </a:r>
          </a:p>
          <a:p>
            <a:pPr algn="just">
              <a:buNone/>
            </a:pPr>
            <a:endParaRPr lang="pl-PL" sz="1000" dirty="0" smtClean="0"/>
          </a:p>
          <a:p>
            <a:pPr algn="just"/>
            <a:r>
              <a:rPr lang="pl-PL" sz="2800" dirty="0" smtClean="0"/>
              <a:t>Można szybciej niż w laboratoryjnych </a:t>
            </a:r>
            <a:r>
              <a:rPr lang="pl-PL" sz="2800" dirty="0" smtClean="0"/>
              <a:t>warunkach</a:t>
            </a:r>
            <a:r>
              <a:rPr lang="pl-PL" sz="2800" dirty="0" smtClean="0"/>
              <a:t> wykonać filtrację kilkoma sposobami i je porównać (nie wymaga to dodatkowych kosztów)</a:t>
            </a:r>
          </a:p>
          <a:p>
            <a:pPr algn="just"/>
            <a:endParaRPr lang="pl-PL" sz="28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Pojawiające się parametry SGP - part1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95600"/>
          </a:xfrm>
        </p:spPr>
        <p:txBody>
          <a:bodyPr>
            <a:noAutofit/>
          </a:bodyPr>
          <a:lstStyle/>
          <a:p>
            <a:r>
              <a:rPr lang="pl-PL" sz="2800" dirty="0" smtClean="0"/>
              <a:t>R</a:t>
            </a:r>
            <a:r>
              <a:rPr lang="pl-PL" sz="2800" baseline="-25000" dirty="0" smtClean="0"/>
              <a:t>a</a:t>
            </a:r>
            <a:r>
              <a:rPr lang="pl-PL" sz="2800" dirty="0" smtClean="0"/>
              <a:t> </a:t>
            </a:r>
            <a:r>
              <a:rPr lang="pl-PL" sz="2800" dirty="0" err="1" smtClean="0"/>
              <a:t>(S</a:t>
            </a:r>
            <a:r>
              <a:rPr lang="pl-PL" sz="2800" baseline="-25000" dirty="0" smtClean="0"/>
              <a:t>a</a:t>
            </a:r>
            <a:r>
              <a:rPr lang="pl-PL" sz="2800" dirty="0" smtClean="0"/>
              <a:t>) –</a:t>
            </a:r>
            <a:r>
              <a:rPr lang="pl-PL" sz="2800" dirty="0" smtClean="0"/>
              <a:t> średnia arytmetyczna rzędnych </a:t>
            </a:r>
            <a:r>
              <a:rPr lang="pl-PL" sz="2800" dirty="0" smtClean="0"/>
              <a:t>profilu,</a:t>
            </a:r>
          </a:p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q</a:t>
            </a:r>
            <a:r>
              <a:rPr lang="pl-PL" sz="2800" dirty="0" smtClean="0"/>
              <a:t> </a:t>
            </a:r>
            <a:r>
              <a:rPr lang="pl-PL" sz="2800" dirty="0" smtClean="0"/>
              <a:t>(</a:t>
            </a:r>
            <a:r>
              <a:rPr lang="pl-PL" sz="2800" dirty="0" err="1" smtClean="0"/>
              <a:t>S</a:t>
            </a:r>
            <a:r>
              <a:rPr lang="pl-PL" sz="2800" baseline="-25000" dirty="0" err="1" smtClean="0"/>
              <a:t>q</a:t>
            </a:r>
            <a:r>
              <a:rPr lang="pl-PL" sz="2800" dirty="0" smtClean="0"/>
              <a:t>)</a:t>
            </a:r>
            <a:r>
              <a:rPr lang="pl-PL" sz="2800" dirty="0" smtClean="0"/>
              <a:t> – średnia kwadratowa rzędnych profilu</a:t>
            </a:r>
            <a:r>
              <a:rPr lang="pl-PL" sz="2800" dirty="0" smtClean="0"/>
              <a:t>,</a:t>
            </a:r>
          </a:p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tm</a:t>
            </a:r>
            <a:r>
              <a:rPr lang="pl-PL" sz="2800" baseline="-25000" dirty="0" smtClean="0"/>
              <a:t> </a:t>
            </a:r>
            <a:r>
              <a:rPr lang="pl-PL" sz="2800" dirty="0" smtClean="0"/>
              <a:t> (</a:t>
            </a:r>
            <a:r>
              <a:rPr lang="pl-PL" sz="2800" dirty="0" err="1" smtClean="0"/>
              <a:t>S</a:t>
            </a:r>
            <a:r>
              <a:rPr lang="pl-PL" sz="2800" baseline="-25000" dirty="0" err="1" smtClean="0"/>
              <a:t>tm</a:t>
            </a:r>
            <a:r>
              <a:rPr lang="pl-PL" sz="2800" dirty="0" smtClean="0"/>
              <a:t>)</a:t>
            </a:r>
            <a:r>
              <a:rPr lang="pl-PL" sz="2800" dirty="0" smtClean="0"/>
              <a:t> – średnia arytmetyczna największej wysokości profilu wyznaczonej na kolejnych pięciu odcinkach </a:t>
            </a:r>
            <a:r>
              <a:rPr lang="pl-PL" sz="2800" dirty="0" smtClean="0"/>
              <a:t>elementarnych,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00400"/>
          </a:xfrm>
        </p:spPr>
        <p:txBody>
          <a:bodyPr>
            <a:noAutofit/>
          </a:bodyPr>
          <a:lstStyle/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p</a:t>
            </a:r>
            <a:r>
              <a:rPr lang="pl-PL" sz="2800" baseline="-25000" dirty="0" smtClean="0"/>
              <a:t> </a:t>
            </a:r>
            <a:r>
              <a:rPr lang="pl-PL" sz="2800" dirty="0" smtClean="0"/>
              <a:t> (</a:t>
            </a:r>
            <a:r>
              <a:rPr lang="pl-PL" sz="2800" dirty="0" err="1" smtClean="0"/>
              <a:t>S</a:t>
            </a:r>
            <a:r>
              <a:rPr lang="pl-PL" sz="2800" baseline="-25000" dirty="0" err="1" smtClean="0"/>
              <a:t>p</a:t>
            </a:r>
            <a:r>
              <a:rPr lang="pl-PL" sz="2800" dirty="0" smtClean="0"/>
              <a:t>)</a:t>
            </a:r>
            <a:r>
              <a:rPr lang="pl-PL" sz="2800" dirty="0" smtClean="0"/>
              <a:t> – wysokość najwyższego wzniesienia </a:t>
            </a:r>
            <a:r>
              <a:rPr lang="pl-PL" sz="2800" dirty="0" smtClean="0"/>
              <a:t>profilu,</a:t>
            </a:r>
          </a:p>
          <a:p>
            <a:r>
              <a:rPr lang="pl-PL" sz="2800" dirty="0" err="1" smtClean="0"/>
              <a:t>S</a:t>
            </a:r>
            <a:r>
              <a:rPr lang="pl-PL" sz="2800" baseline="-25000" dirty="0" err="1" smtClean="0"/>
              <a:t>sc</a:t>
            </a:r>
            <a:r>
              <a:rPr lang="pl-PL" sz="2800" dirty="0" smtClean="0"/>
              <a:t> – średnia arytmetyczna krzywizna szczytów,</a:t>
            </a:r>
          </a:p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sm</a:t>
            </a:r>
            <a:r>
              <a:rPr lang="pl-PL" sz="2800" baseline="-25000" dirty="0" smtClean="0"/>
              <a:t> </a:t>
            </a:r>
            <a:r>
              <a:rPr lang="pl-PL" sz="2800" dirty="0" smtClean="0"/>
              <a:t>(</a:t>
            </a:r>
            <a:r>
              <a:rPr lang="pl-PL" sz="2800" dirty="0" err="1" smtClean="0"/>
              <a:t>S</a:t>
            </a:r>
            <a:r>
              <a:rPr lang="pl-PL" sz="2800" baseline="-25000" dirty="0" err="1" smtClean="0"/>
              <a:t>sm</a:t>
            </a:r>
            <a:r>
              <a:rPr lang="pl-PL" sz="2800" dirty="0" smtClean="0"/>
              <a:t>)</a:t>
            </a:r>
            <a:r>
              <a:rPr lang="pl-PL" sz="2800" dirty="0" smtClean="0"/>
              <a:t> – średnia szerokość rowków </a:t>
            </a:r>
            <a:r>
              <a:rPr lang="pl-PL" sz="2800" dirty="0" smtClean="0"/>
              <a:t>profilu,</a:t>
            </a:r>
          </a:p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t</a:t>
            </a:r>
            <a:r>
              <a:rPr lang="pl-PL" sz="2800" baseline="-25000" dirty="0" smtClean="0"/>
              <a:t> </a:t>
            </a:r>
            <a:r>
              <a:rPr lang="pl-PL" sz="2800" dirty="0" err="1" smtClean="0"/>
              <a:t>(S</a:t>
            </a:r>
            <a:r>
              <a:rPr lang="pl-PL" sz="2800" baseline="-25000" dirty="0" smtClean="0"/>
              <a:t>t</a:t>
            </a:r>
            <a:r>
              <a:rPr lang="pl-PL" sz="2800" dirty="0" smtClean="0"/>
              <a:t>)</a:t>
            </a:r>
            <a:r>
              <a:rPr lang="pl-PL" sz="2800" dirty="0" smtClean="0"/>
              <a:t> – całkowita wysokość profilu,</a:t>
            </a:r>
            <a:endParaRPr lang="pl-PL" sz="2800" dirty="0" smtClean="0"/>
          </a:p>
          <a:p>
            <a:r>
              <a:rPr lang="pl-PL" sz="2800" dirty="0" err="1" smtClean="0"/>
              <a:t>R</a:t>
            </a:r>
            <a:r>
              <a:rPr lang="pl-PL" sz="2800" baseline="-25000" dirty="0" err="1" smtClean="0"/>
              <a:t>z</a:t>
            </a:r>
            <a:r>
              <a:rPr lang="pl-PL" sz="2800" dirty="0" smtClean="0"/>
              <a:t> (</a:t>
            </a:r>
            <a:r>
              <a:rPr lang="pl-PL" sz="2800" dirty="0" err="1" smtClean="0"/>
              <a:t>S</a:t>
            </a:r>
            <a:r>
              <a:rPr lang="pl-PL" sz="2800" baseline="-25000" dirty="0" err="1" smtClean="0"/>
              <a:t>z</a:t>
            </a:r>
            <a:r>
              <a:rPr lang="pl-PL" sz="2800" dirty="0" smtClean="0"/>
              <a:t>)</a:t>
            </a:r>
            <a:r>
              <a:rPr lang="pl-PL" sz="2800" dirty="0" smtClean="0"/>
              <a:t> – największa wysokość </a:t>
            </a:r>
            <a:r>
              <a:rPr lang="pl-PL" sz="2800" dirty="0" smtClean="0"/>
              <a:t>profilu</a:t>
            </a:r>
            <a:endParaRPr lang="pl-PL" sz="2800" dirty="0" smtClean="0"/>
          </a:p>
          <a:p>
            <a:endParaRPr lang="pl-PL" sz="2800" dirty="0"/>
          </a:p>
        </p:txBody>
      </p:sp>
      <p:sp>
        <p:nvSpPr>
          <p:cNvPr id="1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pl-PL" sz="4000" dirty="0" smtClean="0"/>
              <a:t>Pojawiające się parametry SGP - part2</a:t>
            </a:r>
            <a:endParaRPr lang="pl-PL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4000" dirty="0" smtClean="0"/>
              <a:t>Symulacja danych – program surf2s.c</a:t>
            </a:r>
            <a:endParaRPr lang="pl-PL" sz="4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>
            <a:normAutofit fontScale="92500" lnSpcReduction="10000"/>
          </a:bodyPr>
          <a:lstStyle/>
          <a:p>
            <a:r>
              <a:rPr lang="pl-PL" sz="2800" dirty="0" smtClean="0"/>
              <a:t>1 krok –  wczytanie danych początkowych, uzyskane w sposób klasyczny (badania laboratoryjne)</a:t>
            </a:r>
          </a:p>
          <a:p>
            <a:r>
              <a:rPr lang="pl-PL" sz="2800" dirty="0" smtClean="0"/>
              <a:t>Podanie sposobu filtracji (np. </a:t>
            </a:r>
            <a:r>
              <a:rPr lang="pl-PL" sz="2800" dirty="0" err="1" smtClean="0"/>
              <a:t>Gaussian</a:t>
            </a:r>
            <a:r>
              <a:rPr lang="pl-PL" sz="2800" dirty="0" smtClean="0"/>
              <a:t> </a:t>
            </a:r>
            <a:r>
              <a:rPr lang="pl-PL" sz="2800" dirty="0" err="1" smtClean="0"/>
              <a:t>Filter</a:t>
            </a:r>
            <a:r>
              <a:rPr lang="pl-PL" sz="2800" dirty="0" smtClean="0"/>
              <a:t>)</a:t>
            </a:r>
          </a:p>
          <a:p>
            <a:r>
              <a:rPr lang="pl-PL" sz="2800" dirty="0" smtClean="0"/>
              <a:t>Podanie wielkości mierzonych (zakres wahań symulowanej powierzchni – np. 0.025 mm)</a:t>
            </a:r>
          </a:p>
          <a:p>
            <a:endParaRPr lang="pl-PL" sz="1100" dirty="0" smtClean="0"/>
          </a:p>
          <a:p>
            <a:pPr algn="just">
              <a:buNone/>
            </a:pPr>
            <a:r>
              <a:rPr lang="pl-PL" sz="2800" dirty="0" smtClean="0"/>
              <a:t>	Często pojawiającym się problemem wypaczającym wyniki badań powierzchni są błędy kształtu – pracuje się nad ich eliminacją!</a:t>
            </a:r>
            <a:endParaRPr lang="pl-PL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Opracowanie algorytmu w programie </a:t>
            </a:r>
            <a:r>
              <a:rPr lang="pl-PL" dirty="0" err="1" smtClean="0"/>
              <a:t>Matlab</a:t>
            </a:r>
            <a:r>
              <a:rPr lang="pl-PL" dirty="0" smtClean="0"/>
              <a:t> – usuwanie błędów kształtu</a:t>
            </a:r>
            <a:endParaRPr lang="pl-PL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1524000"/>
            <a:ext cx="7086600" cy="380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000" dirty="0" smtClean="0"/>
              <a:t>clear; close all;</a:t>
            </a:r>
            <a:endParaRPr lang="pl-PL" sz="1000" dirty="0" smtClean="0"/>
          </a:p>
          <a:p>
            <a:r>
              <a:rPr lang="en-US" sz="1000" dirty="0" smtClean="0"/>
              <a:t>load pierscien.mat</a:t>
            </a:r>
            <a:endParaRPr lang="pl-PL" sz="1000" dirty="0" smtClean="0"/>
          </a:p>
          <a:p>
            <a:r>
              <a:rPr lang="pl-PL" sz="1000" dirty="0" err="1" smtClean="0"/>
              <a:t>u=P</a:t>
            </a:r>
            <a:r>
              <a:rPr lang="pl-PL" sz="1000" dirty="0" smtClean="0"/>
              <a:t>; clear P; [</a:t>
            </a:r>
            <a:r>
              <a:rPr lang="pl-PL" sz="1000" dirty="0" err="1" smtClean="0"/>
              <a:t>m,n</a:t>
            </a:r>
            <a:r>
              <a:rPr lang="pl-PL" sz="1000" dirty="0" smtClean="0"/>
              <a:t>]=</a:t>
            </a:r>
            <a:r>
              <a:rPr lang="pl-PL" sz="1000" dirty="0" err="1" smtClean="0"/>
              <a:t>size</a:t>
            </a:r>
            <a:r>
              <a:rPr lang="pl-PL" sz="1000" dirty="0" smtClean="0"/>
              <a:t>(u);</a:t>
            </a:r>
          </a:p>
          <a:p>
            <a:r>
              <a:rPr lang="pl-PL" sz="1000" dirty="0" smtClean="0"/>
              <a:t>xvec=0:n-1; yvec=0:m-1; [</a:t>
            </a:r>
            <a:r>
              <a:rPr lang="pl-PL" sz="1000" dirty="0" err="1" smtClean="0"/>
              <a:t>x,y</a:t>
            </a:r>
            <a:r>
              <a:rPr lang="pl-PL" sz="1000" dirty="0" smtClean="0"/>
              <a:t>]=</a:t>
            </a:r>
            <a:r>
              <a:rPr lang="pl-PL" sz="1000" dirty="0" err="1" smtClean="0"/>
              <a:t>meshgrid</a:t>
            </a:r>
            <a:r>
              <a:rPr lang="pl-PL" sz="1000" dirty="0" smtClean="0"/>
              <a:t>(</a:t>
            </a:r>
            <a:r>
              <a:rPr lang="pl-PL" sz="1000" dirty="0" err="1" smtClean="0"/>
              <a:t>xvec,yvec</a:t>
            </a:r>
            <a:r>
              <a:rPr lang="pl-PL" sz="1000" dirty="0" smtClean="0"/>
              <a:t>); </a:t>
            </a:r>
          </a:p>
          <a:p>
            <a:r>
              <a:rPr lang="pl-PL" sz="1000" dirty="0" smtClean="0"/>
              <a:t> </a:t>
            </a:r>
          </a:p>
          <a:p>
            <a:r>
              <a:rPr lang="pl-PL" sz="1000" dirty="0" smtClean="0"/>
              <a:t>u1=ones(</a:t>
            </a:r>
            <a:r>
              <a:rPr lang="pl-PL" sz="1000" dirty="0" err="1" smtClean="0"/>
              <a:t>size</a:t>
            </a:r>
            <a:r>
              <a:rPr lang="pl-PL" sz="1000" dirty="0" smtClean="0"/>
              <a:t>(x)); </a:t>
            </a:r>
            <a:r>
              <a:rPr lang="pl-PL" sz="1000" dirty="0" err="1" smtClean="0"/>
              <a:t>ux=x</a:t>
            </a:r>
            <a:r>
              <a:rPr lang="pl-PL" sz="1000" dirty="0" smtClean="0"/>
              <a:t>; </a:t>
            </a:r>
            <a:r>
              <a:rPr lang="pl-PL" sz="1000" dirty="0" err="1" smtClean="0"/>
              <a:t>uy=y</a:t>
            </a:r>
            <a:r>
              <a:rPr lang="pl-PL" sz="1000" dirty="0" smtClean="0"/>
              <a:t>; </a:t>
            </a:r>
            <a:r>
              <a:rPr lang="pl-PL" sz="1000" dirty="0" err="1" smtClean="0"/>
              <a:t>uxy=x.*y</a:t>
            </a:r>
            <a:r>
              <a:rPr lang="pl-PL" sz="1000" dirty="0" smtClean="0"/>
              <a:t>; uxx=x.^2; uyy=y.^2; uxxx=x.^3; uyyy=y.^3; uxxy=x.^2.*y; uxyy=x.*y.^2; uxxyy=x.^2.*y.^2; </a:t>
            </a:r>
          </a:p>
          <a:p>
            <a:r>
              <a:rPr lang="pl-PL" sz="1000" dirty="0" smtClean="0"/>
              <a:t>   </a:t>
            </a:r>
          </a:p>
          <a:p>
            <a:r>
              <a:rPr lang="pl-PL" sz="1000" dirty="0" smtClean="0"/>
              <a:t>A=[u1(:) </a:t>
            </a:r>
            <a:r>
              <a:rPr lang="pl-PL" sz="1000" dirty="0" err="1" smtClean="0"/>
              <a:t>ux</a:t>
            </a:r>
            <a:r>
              <a:rPr lang="pl-PL" sz="1000" dirty="0" smtClean="0"/>
              <a:t>(:) </a:t>
            </a:r>
            <a:r>
              <a:rPr lang="pl-PL" sz="1000" dirty="0" err="1" smtClean="0"/>
              <a:t>uy</a:t>
            </a:r>
            <a:r>
              <a:rPr lang="pl-PL" sz="1000" dirty="0" smtClean="0"/>
              <a:t>(:) </a:t>
            </a:r>
            <a:r>
              <a:rPr lang="pl-PL" sz="1000" dirty="0" err="1" smtClean="0"/>
              <a:t>uxy</a:t>
            </a:r>
            <a:r>
              <a:rPr lang="pl-PL" sz="1000" dirty="0" smtClean="0"/>
              <a:t>(:) </a:t>
            </a:r>
            <a:r>
              <a:rPr lang="pl-PL" sz="1000" dirty="0" err="1" smtClean="0"/>
              <a:t>uxx</a:t>
            </a:r>
            <a:r>
              <a:rPr lang="pl-PL" sz="1000" dirty="0" smtClean="0"/>
              <a:t>(:) </a:t>
            </a:r>
            <a:r>
              <a:rPr lang="pl-PL" sz="1000" dirty="0" err="1" smtClean="0"/>
              <a:t>uyy</a:t>
            </a:r>
            <a:r>
              <a:rPr lang="pl-PL" sz="1000" dirty="0" smtClean="0"/>
              <a:t>(:)];</a:t>
            </a:r>
          </a:p>
          <a:p>
            <a:r>
              <a:rPr lang="pl-PL" sz="1000" dirty="0" err="1" smtClean="0"/>
              <a:t>plsq=pinv</a:t>
            </a:r>
            <a:r>
              <a:rPr lang="pl-PL" sz="1000" dirty="0" smtClean="0"/>
              <a:t>(A)*u(:); </a:t>
            </a:r>
            <a:r>
              <a:rPr lang="pl-PL" sz="1000" dirty="0" err="1" smtClean="0"/>
              <a:t>ulsq=A*plsq</a:t>
            </a:r>
            <a:r>
              <a:rPr lang="pl-PL" sz="1000" dirty="0" smtClean="0"/>
              <a:t>;</a:t>
            </a:r>
          </a:p>
          <a:p>
            <a:r>
              <a:rPr lang="pl-PL" sz="1000" dirty="0" smtClean="0"/>
              <a:t>i=1:length(u(:)); </a:t>
            </a:r>
            <a:r>
              <a:rPr lang="pl-PL" sz="1000" dirty="0" err="1" smtClean="0"/>
              <a:t>i=i</a:t>
            </a:r>
            <a:r>
              <a:rPr lang="pl-PL" sz="1000" dirty="0" smtClean="0"/>
              <a:t>(u(:)&gt;1*ulsq);</a:t>
            </a:r>
          </a:p>
          <a:p>
            <a:r>
              <a:rPr lang="pl-PL" sz="1000" dirty="0" err="1" smtClean="0"/>
              <a:t>ui=u</a:t>
            </a:r>
            <a:r>
              <a:rPr lang="pl-PL" sz="1000" dirty="0" smtClean="0"/>
              <a:t>(:); </a:t>
            </a:r>
          </a:p>
          <a:p>
            <a:r>
              <a:rPr lang="pl-PL" sz="1000" dirty="0" err="1" smtClean="0"/>
              <a:t>ui=ui</a:t>
            </a:r>
            <a:r>
              <a:rPr lang="pl-PL" sz="1000" dirty="0" smtClean="0"/>
              <a:t>(i); </a:t>
            </a:r>
          </a:p>
          <a:p>
            <a:r>
              <a:rPr lang="pl-PL" sz="1000" dirty="0" err="1" smtClean="0"/>
              <a:t>p=pinv</a:t>
            </a:r>
            <a:r>
              <a:rPr lang="pl-PL" sz="1000" dirty="0" smtClean="0"/>
              <a:t>(A(i,:))*</a:t>
            </a:r>
            <a:r>
              <a:rPr lang="pl-PL" sz="1000" dirty="0" err="1" smtClean="0"/>
              <a:t>ui</a:t>
            </a:r>
            <a:r>
              <a:rPr lang="pl-PL" sz="1000" dirty="0" smtClean="0"/>
              <a:t>; </a:t>
            </a:r>
          </a:p>
          <a:p>
            <a:r>
              <a:rPr lang="en-US" sz="1000" dirty="0" smtClean="0"/>
              <a:t>up=A*p; </a:t>
            </a:r>
            <a:endParaRPr lang="pl-PL" sz="1000" dirty="0" smtClean="0"/>
          </a:p>
          <a:p>
            <a:r>
              <a:rPr lang="en-US" sz="1000" dirty="0" smtClean="0"/>
              <a:t>up=reshape(</a:t>
            </a:r>
            <a:r>
              <a:rPr lang="en-US" sz="1000" dirty="0" err="1" smtClean="0"/>
              <a:t>up,m,n</a:t>
            </a:r>
            <a:r>
              <a:rPr lang="en-US" sz="1000" dirty="0" smtClean="0"/>
              <a:t>);</a:t>
            </a:r>
            <a:endParaRPr lang="pl-PL" sz="1000" dirty="0" smtClean="0"/>
          </a:p>
          <a:p>
            <a:r>
              <a:rPr lang="en-US" sz="1000" dirty="0" smtClean="0"/>
              <a:t> </a:t>
            </a:r>
            <a:endParaRPr lang="pl-PL" sz="1000" dirty="0" smtClean="0"/>
          </a:p>
          <a:p>
            <a:r>
              <a:rPr lang="en-US" sz="1000" dirty="0" smtClean="0"/>
              <a:t>figure(1)</a:t>
            </a:r>
            <a:endParaRPr lang="pl-PL" sz="1000" dirty="0" smtClean="0"/>
          </a:p>
          <a:p>
            <a:r>
              <a:rPr lang="en-US" sz="1000" dirty="0" smtClean="0"/>
              <a:t>mesh(u);</a:t>
            </a:r>
            <a:endParaRPr lang="pl-PL" sz="1000" dirty="0" smtClean="0"/>
          </a:p>
          <a:p>
            <a:r>
              <a:rPr lang="en-US" sz="1000" dirty="0" smtClean="0"/>
              <a:t> </a:t>
            </a:r>
            <a:endParaRPr lang="pl-PL" sz="1000" dirty="0" smtClean="0"/>
          </a:p>
          <a:p>
            <a:r>
              <a:rPr lang="en-US" sz="1000" dirty="0" smtClean="0"/>
              <a:t>figure(2)</a:t>
            </a:r>
            <a:endParaRPr lang="pl-PL" sz="1000" dirty="0" smtClean="0"/>
          </a:p>
          <a:p>
            <a:r>
              <a:rPr lang="en-US" sz="1000" dirty="0" smtClean="0"/>
              <a:t>mesh(up);</a:t>
            </a:r>
            <a:endParaRPr lang="pl-PL" sz="1000" dirty="0" smtClean="0"/>
          </a:p>
          <a:p>
            <a:r>
              <a:rPr lang="en-US" sz="1000" dirty="0" smtClean="0"/>
              <a:t> </a:t>
            </a:r>
            <a:endParaRPr lang="pl-PL" sz="1000" dirty="0" smtClean="0"/>
          </a:p>
          <a:p>
            <a:r>
              <a:rPr lang="pl-PL" sz="1000" dirty="0" err="1" smtClean="0"/>
              <a:t>figure</a:t>
            </a:r>
            <a:r>
              <a:rPr lang="pl-PL" sz="1000" dirty="0" smtClean="0"/>
              <a:t>(3)</a:t>
            </a:r>
          </a:p>
          <a:p>
            <a:r>
              <a:rPr lang="pl-PL" sz="1000" dirty="0" err="1" smtClean="0"/>
              <a:t>mesh</a:t>
            </a:r>
            <a:r>
              <a:rPr lang="pl-PL" sz="1000" dirty="0" smtClean="0"/>
              <a:t>(</a:t>
            </a:r>
            <a:r>
              <a:rPr lang="pl-PL" sz="1000" dirty="0" err="1" smtClean="0"/>
              <a:t>u-up</a:t>
            </a:r>
            <a:r>
              <a:rPr lang="pl-PL" sz="1000" dirty="0" smtClean="0"/>
              <a:t>);</a:t>
            </a:r>
            <a:endParaRPr lang="pl-P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Algorytmu w programie </a:t>
            </a:r>
            <a:r>
              <a:rPr lang="pl-PL" dirty="0" err="1" smtClean="0"/>
              <a:t>Matlab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wyniki działania skryptu – part1</a:t>
            </a:r>
            <a:endParaRPr lang="pl-PL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Obraz 6" descr="surf.em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09800" y="1600200"/>
            <a:ext cx="5105400" cy="2895600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2133600" y="4572000"/>
            <a:ext cx="510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/>
              <a:t>Powierzchnia rzeczywista z walcowym błędem </a:t>
            </a:r>
            <a:r>
              <a:rPr lang="pl-PL" dirty="0" smtClean="0"/>
              <a:t>kształtu - 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5181600"/>
            <a:ext cx="5105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Technologies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Contest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pl-P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Pilsen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</a:t>
            </a:r>
            <a: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Podulka</a:t>
            </a:r>
            <a:r>
              <a:rPr kumimoji="0" lang="pl-PL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Przemysław</a:t>
            </a: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pl-PL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800" dirty="0" smtClean="0"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Obraz 7" descr="error.em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09800" y="1600200"/>
            <a:ext cx="5105400" cy="2895600"/>
          </a:xfrm>
          <a:prstGeom prst="rect">
            <a:avLst/>
          </a:prstGeom>
        </p:spPr>
      </p:pic>
      <p:sp>
        <p:nvSpPr>
          <p:cNvPr id="1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Algorytmu w programie </a:t>
            </a:r>
            <a:r>
              <a:rPr lang="pl-PL" dirty="0" err="1" smtClean="0"/>
              <a:t>Matlab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wyniki działania skryptu – part2</a:t>
            </a:r>
            <a:endParaRPr lang="pl-PL" dirty="0"/>
          </a:p>
        </p:txBody>
      </p:sp>
      <p:sp>
        <p:nvSpPr>
          <p:cNvPr id="14" name="Prostokąt 13"/>
          <p:cNvSpPr/>
          <p:nvPr/>
        </p:nvSpPr>
        <p:spPr>
          <a:xfrm>
            <a:off x="2133600" y="457200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 smtClean="0"/>
              <a:t>Błąd kształtu wyznaczony za pomocą opracowanego </a:t>
            </a:r>
            <a:r>
              <a:rPr lang="pl-PL" dirty="0" smtClean="0"/>
              <a:t>algorytmu - B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1920</TotalTime>
  <Words>535</Words>
  <Application>Microsoft Office PowerPoint</Application>
  <PresentationFormat>Pokaz na ekranie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Office Theme</vt:lpstr>
      <vt:lpstr>Technologies Contest Pilsen</vt:lpstr>
      <vt:lpstr>Cele pracy</vt:lpstr>
      <vt:lpstr>Korzyści aproksymacji komputerowej</vt:lpstr>
      <vt:lpstr>Pojawiające się parametry SGP - part1</vt:lpstr>
      <vt:lpstr>Pojawiające się parametry SGP - part2</vt:lpstr>
      <vt:lpstr>Symulacja danych – program surf2s.c</vt:lpstr>
      <vt:lpstr>Opracowanie algorytmu w programie Matlab – usuwanie błędów kształtu</vt:lpstr>
      <vt:lpstr>Algorytmu w programie Matlab wyniki działania skryptu – part1</vt:lpstr>
      <vt:lpstr>Algorytmu w programie Matlab wyniki działania skryptu – part2</vt:lpstr>
      <vt:lpstr>Algorytmu w programie Matlab wyniki działania skryptu – part3</vt:lpstr>
      <vt:lpstr>Ocena parametru Ra (Sa)</vt:lpstr>
      <vt:lpstr>Ocena parametru Rq (Sq)</vt:lpstr>
      <vt:lpstr>Ocena parametru Rp (Sp)</vt:lpstr>
      <vt:lpstr>Dalsze plany i cele</vt:lpstr>
      <vt:lpstr>Slajd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Olympiáda techniky Plzeň 2010</dc:title>
  <dc:creator/>
  <cp:lastModifiedBy>Przemo</cp:lastModifiedBy>
  <cp:revision>198</cp:revision>
  <dcterms:created xsi:type="dcterms:W3CDTF">2006-08-16T00:00:00Z</dcterms:created>
  <dcterms:modified xsi:type="dcterms:W3CDTF">2011-05-19T16:33:49Z</dcterms:modified>
</cp:coreProperties>
</file>